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86" r:id="rId2"/>
    <p:sldId id="258" r:id="rId3"/>
    <p:sldId id="308" r:id="rId4"/>
    <p:sldId id="305" r:id="rId5"/>
    <p:sldId id="306" r:id="rId6"/>
    <p:sldId id="309" r:id="rId7"/>
    <p:sldId id="310" r:id="rId8"/>
    <p:sldId id="311" r:id="rId9"/>
    <p:sldId id="299" r:id="rId10"/>
    <p:sldId id="300" r:id="rId11"/>
    <p:sldId id="301" r:id="rId12"/>
    <p:sldId id="302" r:id="rId13"/>
    <p:sldId id="303" r:id="rId14"/>
    <p:sldId id="304" r:id="rId15"/>
    <p:sldId id="292" r:id="rId16"/>
    <p:sldId id="307" r:id="rId17"/>
    <p:sldId id="293" r:id="rId18"/>
  </p:sldIdLst>
  <p:sldSz cx="9144000" cy="5143500" type="screen16x9"/>
  <p:notesSz cx="6858000" cy="9144000"/>
  <p:embeddedFontLst>
    <p:embeddedFont>
      <p:font typeface="等线" panose="02010600030101010101" pitchFamily="2" charset="-122"/>
      <p:regular r:id="rId20"/>
      <p:bold r:id="rId21"/>
    </p:embeddedFont>
    <p:embeddedFont>
      <p:font typeface="楷体" panose="02010609060101010101" pitchFamily="49" charset="-122"/>
      <p:regular r:id="rId22"/>
    </p:embeddedFont>
    <p:embeddedFont>
      <p:font typeface="微软雅黑" panose="020B0503020204020204" pitchFamily="34" charset="-122"/>
      <p:regular r:id="rId23"/>
      <p:bold r:id="rId24"/>
    </p:embeddedFont>
  </p:embeddedFontLst>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119" d="100"/>
          <a:sy n="119" d="100"/>
        </p:scale>
        <p:origin x="10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t>2024/3/15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21F86CB-CDC0-4E06-A333-C2E5844E76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2024/3/15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t>2024/3/15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emf"/><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3.png"/><Relationship Id="rId7"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4.png"/><Relationship Id="rId9"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3508" y="1551027"/>
            <a:ext cx="5347939" cy="707886"/>
          </a:xfrm>
          <a:prstGeom prst="rect">
            <a:avLst/>
          </a:prstGeom>
          <a:noFill/>
        </p:spPr>
        <p:txBody>
          <a:bodyPr wrap="square" rtlCol="0">
            <a:spAutoFit/>
          </a:bodyPr>
          <a:lstStyle/>
          <a:p>
            <a:r>
              <a:rPr lang="zh-CN" altLang="en-US" sz="4000" b="1" dirty="0">
                <a:solidFill>
                  <a:srgbClr val="335B74"/>
                </a:solidFill>
                <a:latin typeface="微软雅黑" panose="020B0503020204020204" pitchFamily="34" charset="-122"/>
                <a:ea typeface="微软雅黑" panose="020B0503020204020204" pitchFamily="34" charset="-122"/>
              </a:rPr>
              <a:t>门禁检测口罩佩戴系统</a:t>
            </a:r>
          </a:p>
        </p:txBody>
      </p:sp>
      <p:sp>
        <p:nvSpPr>
          <p:cNvPr id="13" name="矩形 12"/>
          <p:cNvSpPr/>
          <p:nvPr/>
        </p:nvSpPr>
        <p:spPr>
          <a:xfrm>
            <a:off x="660536" y="370241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01621" y="3767420"/>
            <a:ext cx="4399121" cy="738664"/>
          </a:xfrm>
          <a:prstGeom prst="rect">
            <a:avLst/>
          </a:prstGeom>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指导教师：刘春梅</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学       堂：济勤学堂</a:t>
            </a:r>
          </a:p>
        </p:txBody>
      </p:sp>
      <p:pic>
        <p:nvPicPr>
          <p:cNvPr id="2050" name="Picture 2" descr="同济大学电子与信息工程学院"/>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4697730" y="-1"/>
            <a:ext cx="4446270" cy="4428174"/>
            <a:chOff x="4697730" y="-1"/>
            <a:chExt cx="4446270" cy="4428174"/>
          </a:xfrm>
        </p:grpSpPr>
        <p:sp>
          <p:nvSpPr>
            <p:cNvPr id="12" name="直角三角形 11"/>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descr="33af44c9fe23df8286f99d06e678fd1b"/>
            <p:cNvPicPr>
              <a:picLocks noChangeAspect="1"/>
            </p:cNvPicPr>
            <p:nvPr/>
          </p:nvPicPr>
          <p:blipFill rotWithShape="1">
            <a:blip r:embed="rId5">
              <a:duotone>
                <a:prstClr val="black"/>
                <a:schemeClr val="accent4">
                  <a:tint val="45000"/>
                  <a:satMod val="400000"/>
                </a:schemeClr>
              </a:duotone>
            </a:blip>
            <a:srcRect l="14744" b="974"/>
            <a:stretch>
              <a:fillRect/>
            </a:stretch>
          </p:blipFill>
          <p:spPr>
            <a:xfrm rot="10800000">
              <a:off x="5718334" y="-1"/>
              <a:ext cx="3425666" cy="3822383"/>
            </a:xfrm>
            <a:prstGeom prst="rect">
              <a:avLst/>
            </a:prstGeom>
          </p:spPr>
        </p:pic>
        <p:sp>
          <p:nvSpPr>
            <p:cNvPr id="16" name="直角三角形 1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等腰三角形 1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直角三角形 1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1" name="文本框 20"/>
          <p:cNvSpPr txBox="1"/>
          <p:nvPr/>
        </p:nvSpPr>
        <p:spPr>
          <a:xfrm>
            <a:off x="513508" y="2357422"/>
            <a:ext cx="5827701" cy="353943"/>
          </a:xfrm>
          <a:prstGeom prst="rect">
            <a:avLst/>
          </a:prstGeom>
          <a:noFill/>
        </p:spPr>
        <p:txBody>
          <a:bodyPr wrap="square" rtlCol="0">
            <a:spAutoFit/>
          </a:bodyPr>
          <a:lstStyle/>
          <a:p>
            <a:r>
              <a:rPr lang="en-US" altLang="zh-CN" sz="1700" b="1" dirty="0">
                <a:latin typeface="微软雅黑" panose="020B0503020204020204" pitchFamily="34" charset="-122"/>
                <a:ea typeface="微软雅黑" panose="020B0503020204020204" pitchFamily="34" charset="-122"/>
              </a:rPr>
              <a:t>A Mask Wear Detection Access Control System</a:t>
            </a:r>
            <a:endParaRPr lang="zh-CN" altLang="en-US" sz="17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2024</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3</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22</a:t>
            </a:r>
            <a:r>
              <a:rPr lang="zh-CN" altLang="en-US" sz="1700" b="1" dirty="0">
                <a:latin typeface="微软雅黑" panose="020B0503020204020204" pitchFamily="34" charset="-122"/>
                <a:ea typeface="微软雅黑" panose="020B0503020204020204" pitchFamily="34" charset="-122"/>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37" name="矩形 3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1492406" y="1130732"/>
            <a:ext cx="6159188" cy="3313510"/>
          </a:xfrm>
          <a:prstGeom prst="rect">
            <a:avLst/>
          </a:prstGeom>
        </p:spPr>
      </p:pic>
      <p:sp>
        <p:nvSpPr>
          <p:cNvPr id="5" name="文本框 4"/>
          <p:cNvSpPr txBox="1"/>
          <p:nvPr/>
        </p:nvSpPr>
        <p:spPr>
          <a:xfrm>
            <a:off x="1492407" y="4405717"/>
            <a:ext cx="615918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测试检测图片</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37" name="矩形 3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构建数据集</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010" y="2719487"/>
            <a:ext cx="1799590" cy="1799590"/>
          </a:xfrm>
          <a:prstGeom prst="rect">
            <a:avLst/>
          </a:prstGeom>
          <a:noFill/>
          <a:ln>
            <a:noFill/>
          </a:ln>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23215" y="2722201"/>
            <a:ext cx="1799590" cy="1799590"/>
          </a:xfrm>
          <a:prstGeom prst="rect">
            <a:avLst/>
          </a:prstGeom>
          <a:noFill/>
          <a:ln>
            <a:noFill/>
          </a:ln>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2420" y="2719487"/>
            <a:ext cx="1799590" cy="1799590"/>
          </a:xfrm>
          <a:prstGeom prst="rect">
            <a:avLst/>
          </a:prstGeom>
          <a:noFill/>
          <a:ln>
            <a:noFill/>
          </a:ln>
        </p:spPr>
      </p:pic>
      <p:sp>
        <p:nvSpPr>
          <p:cNvPr id="7" name="文本框 6"/>
          <p:cNvSpPr txBox="1"/>
          <p:nvPr/>
        </p:nvSpPr>
        <p:spPr>
          <a:xfrm>
            <a:off x="844010" y="4474195"/>
            <a:ext cx="5758001"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部分图片集和标注集</a:t>
            </a:r>
          </a:p>
        </p:txBody>
      </p:sp>
      <p:sp>
        <p:nvSpPr>
          <p:cNvPr id="11" name="文本框 10"/>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在一些开源数据集网站（如</a:t>
            </a:r>
            <a:r>
              <a:rPr lang="en-US" altLang="zh-CN" sz="1600" dirty="0" err="1">
                <a:latin typeface="微软雅黑" panose="020B0503020204020204" pitchFamily="34" charset="-122"/>
                <a:ea typeface="微软雅黑" panose="020B0503020204020204" pitchFamily="34" charset="-122"/>
              </a:rPr>
              <a:t>MaskedFace</a:t>
            </a:r>
            <a:r>
              <a:rPr lang="en-US" altLang="zh-CN" sz="1600" dirty="0">
                <a:latin typeface="微软雅黑" panose="020B0503020204020204" pitchFamily="34" charset="-122"/>
                <a:ea typeface="微软雅黑" panose="020B0503020204020204" pitchFamily="34" charset="-122"/>
              </a:rPr>
              <a:t>-Net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RMFD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MAFA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WIDER FACE</a:t>
            </a:r>
            <a:r>
              <a:rPr lang="zh-CN" altLang="en-US" sz="1600" dirty="0">
                <a:latin typeface="微软雅黑" panose="020B0503020204020204" pitchFamily="34" charset="-122"/>
                <a:ea typeface="微软雅黑" panose="020B0503020204020204" pitchFamily="34" charset="-122"/>
              </a:rPr>
              <a:t>等）收集大量图像数据，其中包括三个类别：规范佩戴口罩、不规范佩戴口罩和未佩戴口罩；</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使用标注工具</a:t>
            </a:r>
            <a:r>
              <a:rPr lang="en-US" altLang="zh-CN" sz="1600" dirty="0" err="1">
                <a:latin typeface="微软雅黑" panose="020B0503020204020204" pitchFamily="34" charset="-122"/>
                <a:ea typeface="微软雅黑" panose="020B0503020204020204" pitchFamily="34" charset="-122"/>
              </a:rPr>
              <a:t>labelimg</a:t>
            </a:r>
            <a:r>
              <a:rPr lang="zh-CN" altLang="en-US" sz="1600" dirty="0">
                <a:latin typeface="微软雅黑" panose="020B0503020204020204" pitchFamily="34" charset="-122"/>
                <a:ea typeface="微软雅黑" panose="020B0503020204020204" pitchFamily="34" charset="-122"/>
              </a:rPr>
              <a:t>对图像进行标注，确定口罩在图像中的位置，并为其分配相应类别标签，储存在目标文件夹，以此来达到构建训练集和验证集的目的。</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37" name="矩形 3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初步训练模型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构建</a:t>
            </a:r>
            <a:r>
              <a:rPr lang="en-US" altLang="zh-CN" sz="1600" dirty="0">
                <a:latin typeface="微软雅黑" panose="020B0503020204020204" pitchFamily="34" charset="-122"/>
                <a:ea typeface="微软雅黑" panose="020B0503020204020204" pitchFamily="34" charset="-122"/>
              </a:rPr>
              <a:t>images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训练集图片和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验证集图片）和</a:t>
            </a:r>
            <a:r>
              <a:rPr lang="en-US" altLang="zh-CN" sz="1600" dirty="0">
                <a:latin typeface="微软雅黑" panose="020B0503020204020204" pitchFamily="34" charset="-122"/>
                <a:ea typeface="微软雅黑" panose="020B0503020204020204" pitchFamily="34" charset="-122"/>
              </a:rPr>
              <a:t>labels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训练集标签文件和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验证集标签文件）两个文件夹并一一对应来做好模型训练前的准备工作；</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通过先前安装好的配置文件，设置好数据集描述文件，训练轮数，线程，批处理大小等参数，即可开始模型训练。</a:t>
            </a: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977" y="2563027"/>
            <a:ext cx="3967146" cy="1983573"/>
          </a:xfrm>
          <a:prstGeom prst="rect">
            <a:avLst/>
          </a:prstGeom>
          <a:noFill/>
          <a:ln>
            <a:noFill/>
          </a:ln>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3204" y="2594777"/>
            <a:ext cx="2664422" cy="1951823"/>
          </a:xfrm>
          <a:prstGeom prst="rect">
            <a:avLst/>
          </a:prstGeom>
        </p:spPr>
      </p:pic>
      <p:sp>
        <p:nvSpPr>
          <p:cNvPr id="11" name="文本框 10"/>
          <p:cNvSpPr txBox="1"/>
          <p:nvPr/>
        </p:nvSpPr>
        <p:spPr>
          <a:xfrm>
            <a:off x="820977" y="4474195"/>
            <a:ext cx="396714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 模型训练结果</a:t>
            </a:r>
          </a:p>
        </p:txBody>
      </p:sp>
      <p:sp>
        <p:nvSpPr>
          <p:cNvPr id="12" name="文本框 11"/>
          <p:cNvSpPr txBox="1"/>
          <p:nvPr/>
        </p:nvSpPr>
        <p:spPr>
          <a:xfrm>
            <a:off x="4923204" y="4474195"/>
            <a:ext cx="2664422"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2</a:t>
            </a:r>
            <a:r>
              <a:rPr lang="zh-CN" altLang="en-US" sz="1200" dirty="0">
                <a:latin typeface="楷体" panose="02010609060101010101" pitchFamily="49" charset="-122"/>
                <a:ea typeface="楷体" panose="02010609060101010101" pitchFamily="49" charset="-122"/>
              </a:rPr>
              <a:t> </a:t>
            </a:r>
            <a:r>
              <a:rPr lang="en-US" altLang="zh-CN" sz="1200" dirty="0">
                <a:latin typeface="楷体" panose="02010609060101010101" pitchFamily="49" charset="-122"/>
                <a:ea typeface="楷体" panose="02010609060101010101" pitchFamily="49" charset="-122"/>
              </a:rPr>
              <a:t>.pt</a:t>
            </a:r>
            <a:r>
              <a:rPr lang="zh-CN" altLang="en-US" sz="1200" dirty="0">
                <a:latin typeface="楷体" panose="02010609060101010101" pitchFamily="49" charset="-122"/>
                <a:ea typeface="楷体" panose="02010609060101010101" pitchFamily="49" charset="-122"/>
              </a:rPr>
              <a:t>文件和模型测试结果</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37" name="矩形 3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验证集以及摄像头测试</a:t>
            </a:r>
          </a:p>
        </p:txBody>
      </p:sp>
      <p:sp>
        <p:nvSpPr>
          <p:cNvPr id="4" name="文本框 3"/>
          <p:cNvSpPr txBox="1"/>
          <p:nvPr/>
        </p:nvSpPr>
        <p:spPr>
          <a:xfrm>
            <a:off x="443429" y="1066026"/>
            <a:ext cx="8306084" cy="787523"/>
          </a:xfrm>
          <a:prstGeom prst="rect">
            <a:avLst/>
          </a:prstGeom>
          <a:noFill/>
        </p:spPr>
        <p:txBody>
          <a:bodyPr wrap="square">
            <a:spAutoFit/>
          </a:bodyPr>
          <a:lstStyle/>
          <a:p>
            <a:pPr algn="just">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摄像头测试结果显示，模型训练效果较好，对规范佩戴口罩和未佩戴口罩能进行较好的区分，且识别程度较高，模型训练达到了预期的效果。</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7653" y="1973119"/>
            <a:ext cx="2710815" cy="2159635"/>
          </a:xfrm>
          <a:prstGeom prst="rect">
            <a:avLst/>
          </a:prstGeom>
          <a:noFill/>
          <a:ln>
            <a:noFill/>
          </a:ln>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85534" y="1978046"/>
            <a:ext cx="2710815" cy="2159635"/>
          </a:xfrm>
          <a:prstGeom prst="rect">
            <a:avLst/>
          </a:prstGeom>
          <a:noFill/>
          <a:ln>
            <a:noFill/>
          </a:ln>
        </p:spPr>
      </p:pic>
      <p:sp>
        <p:nvSpPr>
          <p:cNvPr id="7" name="文本框 6"/>
          <p:cNvSpPr txBox="1"/>
          <p:nvPr/>
        </p:nvSpPr>
        <p:spPr>
          <a:xfrm>
            <a:off x="1385532" y="4180931"/>
            <a:ext cx="6372934"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摄像头测试结果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37" name="矩形 3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43429" y="699258"/>
            <a:ext cx="4239605" cy="3813993"/>
          </a:xfrm>
          <a:prstGeom prst="rect">
            <a:avLst/>
          </a:prstGeom>
        </p:spPr>
        <p:txBody>
          <a:bodyPr wrap="square">
            <a:spAutoFit/>
          </a:bodyPr>
          <a:lstStyle/>
          <a:p>
            <a:pPr marL="285750" indent="-285750" algn="just">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研究过程中遇到的困难及解决方案</a:t>
            </a:r>
            <a:endParaRPr lang="en-US" altLang="zh-CN" b="1" dirty="0">
              <a:solidFill>
                <a:srgbClr val="002060"/>
              </a:solidFill>
              <a:latin typeface="微软雅黑" panose="020B0503020204020204" pitchFamily="34" charset="-122"/>
              <a:ea typeface="微软雅黑" panose="020B0503020204020204" pitchFamily="34" charset="-122"/>
            </a:endParaRPr>
          </a:p>
          <a:p>
            <a:pPr marL="285750" indent="-285750" algn="just">
              <a:lnSpc>
                <a:spcPct val="150000"/>
              </a:lnSpc>
              <a:spcBef>
                <a:spcPts val="2000"/>
              </a:spcBef>
              <a:buFont typeface="Wingdings" panose="05000000000000000000" pitchFamily="2" charset="2"/>
              <a:buChar char="l"/>
            </a:pPr>
            <a:r>
              <a:rPr lang="zh-CN" altLang="en-US" b="1" dirty="0">
                <a:solidFill>
                  <a:srgbClr val="002060"/>
                </a:solidFill>
                <a:latin typeface="微软雅黑" panose="020B0503020204020204" pitchFamily="34" charset="-122"/>
                <a:ea typeface="微软雅黑" panose="020B0503020204020204" pitchFamily="34" charset="-122"/>
              </a:rPr>
              <a:t>在对图像进行旋转后，模型在识别和检测方面存在明显的不足</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将原数据集中的图像进行</a:t>
            </a:r>
            <a:r>
              <a:rPr lang="en-US" altLang="zh-CN" sz="1600" b="1" dirty="0">
                <a:latin typeface="微软雅黑" panose="020B0503020204020204" pitchFamily="34" charset="-122"/>
                <a:ea typeface="微软雅黑" panose="020B0503020204020204" pitchFamily="34" charset="-122"/>
              </a:rPr>
              <a:t>-45°~45°</a:t>
            </a:r>
            <a:r>
              <a:rPr lang="zh-CN" altLang="en-US" sz="1600" b="1" dirty="0">
                <a:latin typeface="微软雅黑" panose="020B0503020204020204" pitchFamily="34" charset="-122"/>
                <a:ea typeface="微软雅黑" panose="020B0503020204020204" pitchFamily="34" charset="-122"/>
              </a:rPr>
              <a:t>的旋转，以模拟实际场景中人脸可能的姿态变化。</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r>
              <a:rPr lang="zh-CN" altLang="en-US" b="1" dirty="0">
                <a:solidFill>
                  <a:srgbClr val="002060"/>
                </a:solidFill>
                <a:latin typeface="微软雅黑" panose="020B0503020204020204" pitchFamily="34" charset="-122"/>
                <a:ea typeface="微软雅黑" panose="020B0503020204020204" pitchFamily="34" charset="-122"/>
              </a:rPr>
              <a:t>模型有过拟合的现象，佩戴口罩的类别可能和人脸的出现过于相关</a:t>
            </a:r>
            <a:endParaRPr lang="en-US" altLang="zh-CN" b="1" dirty="0">
              <a:solidFill>
                <a:srgbClr val="002060"/>
              </a:solidFill>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对数据库进行修补和扩充：着重补充了未规范佩戴口罩的图片，进行手动标注。</a:t>
            </a:r>
            <a:endParaRPr lang="en-US" altLang="zh-CN"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4803909" y="1494280"/>
            <a:ext cx="4128796" cy="2154940"/>
          </a:xfrm>
          <a:prstGeom prst="rect">
            <a:avLst/>
          </a:prstGeom>
        </p:spPr>
      </p:pic>
      <p:sp>
        <p:nvSpPr>
          <p:cNvPr id="5" name="文本框 4"/>
          <p:cNvSpPr txBox="1"/>
          <p:nvPr/>
        </p:nvSpPr>
        <p:spPr>
          <a:xfrm>
            <a:off x="4803908" y="3633695"/>
            <a:ext cx="412879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a:t>
            </a:r>
            <a:r>
              <a:rPr lang="en-US" altLang="zh-CN" sz="1200" dirty="0" err="1">
                <a:latin typeface="楷体" panose="02010609060101010101" pitchFamily="49" charset="-122"/>
                <a:ea typeface="楷体" panose="02010609060101010101" pitchFamily="49" charset="-122"/>
              </a:rPr>
              <a:t>labelimg</a:t>
            </a:r>
            <a:r>
              <a:rPr lang="zh-CN" altLang="en-US" sz="1200" dirty="0">
                <a:latin typeface="楷体" panose="02010609060101010101" pitchFamily="49" charset="-122"/>
                <a:ea typeface="楷体" panose="02010609060101010101" pitchFamily="49" charset="-122"/>
              </a:rPr>
              <a:t>图片处理过程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8768580"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20932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研究成果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121799"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Results</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图片 15"/>
          <p:cNvPicPr>
            <a:picLocks noChangeAspect="1"/>
          </p:cNvPicPr>
          <p:nvPr/>
        </p:nvPicPr>
        <p:blipFill>
          <a:blip r:embed="rId5"/>
          <a:stretch>
            <a:fillRect/>
          </a:stretch>
        </p:blipFill>
        <p:spPr>
          <a:xfrm>
            <a:off x="206514" y="676338"/>
            <a:ext cx="1673239" cy="1260000"/>
          </a:xfrm>
          <a:prstGeom prst="rect">
            <a:avLst/>
          </a:prstGeom>
        </p:spPr>
      </p:pic>
      <p:pic>
        <p:nvPicPr>
          <p:cNvPr id="17" name="图片 16"/>
          <p:cNvPicPr>
            <a:picLocks noChangeAspect="1"/>
          </p:cNvPicPr>
          <p:nvPr/>
        </p:nvPicPr>
        <p:blipFill>
          <a:blip r:embed="rId6"/>
          <a:stretch>
            <a:fillRect/>
          </a:stretch>
        </p:blipFill>
        <p:spPr>
          <a:xfrm>
            <a:off x="1989242" y="676338"/>
            <a:ext cx="1673239" cy="1260000"/>
          </a:xfrm>
          <a:prstGeom prst="rect">
            <a:avLst/>
          </a:prstGeom>
        </p:spPr>
      </p:pic>
      <p:pic>
        <p:nvPicPr>
          <p:cNvPr id="18" name="图片 17"/>
          <p:cNvPicPr>
            <a:picLocks noChangeAspect="1"/>
          </p:cNvPicPr>
          <p:nvPr/>
        </p:nvPicPr>
        <p:blipFill>
          <a:blip r:embed="rId7"/>
          <a:stretch>
            <a:fillRect/>
          </a:stretch>
        </p:blipFill>
        <p:spPr>
          <a:xfrm>
            <a:off x="206514" y="3452175"/>
            <a:ext cx="1668169" cy="1260000"/>
          </a:xfrm>
          <a:prstGeom prst="rect">
            <a:avLst/>
          </a:prstGeom>
        </p:spPr>
      </p:pic>
      <p:pic>
        <p:nvPicPr>
          <p:cNvPr id="19" name="图片 18"/>
          <p:cNvPicPr>
            <a:picLocks noChangeAspect="1"/>
          </p:cNvPicPr>
          <p:nvPr/>
        </p:nvPicPr>
        <p:blipFill>
          <a:blip r:embed="rId8"/>
          <a:stretch>
            <a:fillRect/>
          </a:stretch>
        </p:blipFill>
        <p:spPr>
          <a:xfrm>
            <a:off x="206514" y="2066212"/>
            <a:ext cx="1673239" cy="1260000"/>
          </a:xfrm>
          <a:prstGeom prst="rect">
            <a:avLst/>
          </a:prstGeom>
        </p:spPr>
      </p:pic>
      <p:pic>
        <p:nvPicPr>
          <p:cNvPr id="20" name="图片 19"/>
          <p:cNvPicPr>
            <a:picLocks noChangeAspect="1"/>
          </p:cNvPicPr>
          <p:nvPr/>
        </p:nvPicPr>
        <p:blipFill>
          <a:blip r:embed="rId9"/>
          <a:stretch>
            <a:fillRect/>
          </a:stretch>
        </p:blipFill>
        <p:spPr>
          <a:xfrm>
            <a:off x="1995773" y="2066212"/>
            <a:ext cx="1688452" cy="1260000"/>
          </a:xfrm>
          <a:prstGeom prst="rect">
            <a:avLst/>
          </a:prstGeom>
        </p:spPr>
      </p:pic>
      <p:pic>
        <p:nvPicPr>
          <p:cNvPr id="21" name="图片 20"/>
          <p:cNvPicPr>
            <a:picLocks noChangeAspect="1"/>
          </p:cNvPicPr>
          <p:nvPr/>
        </p:nvPicPr>
        <p:blipFill>
          <a:blip r:embed="rId10"/>
          <a:stretch>
            <a:fillRect/>
          </a:stretch>
        </p:blipFill>
        <p:spPr>
          <a:xfrm>
            <a:off x="2000890" y="3452175"/>
            <a:ext cx="1683335" cy="1260000"/>
          </a:xfrm>
          <a:prstGeom prst="rect">
            <a:avLst/>
          </a:prstGeom>
        </p:spPr>
      </p:pic>
      <p:sp>
        <p:nvSpPr>
          <p:cNvPr id="22" name="矩形 21">
            <a:extLst>
              <a:ext uri="{FF2B5EF4-FFF2-40B4-BE49-F238E27FC236}">
                <a16:creationId xmlns:a16="http://schemas.microsoft.com/office/drawing/2014/main" id="{427C2B67-FD0F-2188-8999-8CE6CA4B47FF}"/>
              </a:ext>
            </a:extLst>
          </p:cNvPr>
          <p:cNvSpPr/>
          <p:nvPr/>
        </p:nvSpPr>
        <p:spPr>
          <a:xfrm>
            <a:off x="3862339" y="1731490"/>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a:solidFill>
                  <a:schemeClr val="accent6"/>
                </a:solidFill>
              </a:rPr>
              <a:t>standard</a:t>
            </a:r>
            <a:endParaRPr lang="zh-CN" altLang="en-US" b="1" dirty="0">
              <a:solidFill>
                <a:schemeClr val="accent6"/>
              </a:solidFill>
            </a:endParaRPr>
          </a:p>
        </p:txBody>
      </p:sp>
      <p:sp>
        <p:nvSpPr>
          <p:cNvPr id="23" name="矩形 22">
            <a:extLst>
              <a:ext uri="{FF2B5EF4-FFF2-40B4-BE49-F238E27FC236}">
                <a16:creationId xmlns:a16="http://schemas.microsoft.com/office/drawing/2014/main" id="{4F36E8BD-BA29-043D-2DF0-691083D9D368}"/>
              </a:ext>
            </a:extLst>
          </p:cNvPr>
          <p:cNvSpPr/>
          <p:nvPr/>
        </p:nvSpPr>
        <p:spPr>
          <a:xfrm>
            <a:off x="3862339" y="2470896"/>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err="1">
                <a:solidFill>
                  <a:schemeClr val="accent6"/>
                </a:solidFill>
              </a:rPr>
              <a:t>non_standard</a:t>
            </a:r>
            <a:endParaRPr lang="zh-CN" altLang="en-US" b="1" dirty="0">
              <a:solidFill>
                <a:schemeClr val="accent6"/>
              </a:solidFill>
            </a:endParaRPr>
          </a:p>
        </p:txBody>
      </p:sp>
      <p:sp>
        <p:nvSpPr>
          <p:cNvPr id="24" name="矩形 23">
            <a:extLst>
              <a:ext uri="{FF2B5EF4-FFF2-40B4-BE49-F238E27FC236}">
                <a16:creationId xmlns:a16="http://schemas.microsoft.com/office/drawing/2014/main" id="{BAC16248-5DA2-200E-0068-8AD92030C026}"/>
              </a:ext>
            </a:extLst>
          </p:cNvPr>
          <p:cNvSpPr/>
          <p:nvPr/>
        </p:nvSpPr>
        <p:spPr>
          <a:xfrm>
            <a:off x="3862339" y="3209926"/>
            <a:ext cx="1597438"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err="1">
                <a:solidFill>
                  <a:schemeClr val="accent6"/>
                </a:solidFill>
              </a:rPr>
              <a:t>no_mask</a:t>
            </a:r>
            <a:endParaRPr lang="zh-CN" altLang="en-US" b="1" dirty="0">
              <a:solidFill>
                <a:schemeClr val="accent6"/>
              </a:solidFill>
            </a:endParaRPr>
          </a:p>
        </p:txBody>
      </p:sp>
      <p:sp>
        <p:nvSpPr>
          <p:cNvPr id="25" name="箭头: 右 24">
            <a:extLst>
              <a:ext uri="{FF2B5EF4-FFF2-40B4-BE49-F238E27FC236}">
                <a16:creationId xmlns:a16="http://schemas.microsoft.com/office/drawing/2014/main" id="{CC41A2EE-6FD1-3A59-FE5D-B410F659BD93}"/>
              </a:ext>
            </a:extLst>
          </p:cNvPr>
          <p:cNvSpPr/>
          <p:nvPr/>
        </p:nvSpPr>
        <p:spPr>
          <a:xfrm>
            <a:off x="5554442" y="1843757"/>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695630A5-73E7-2E2C-B1CD-380F21620834}"/>
              </a:ext>
            </a:extLst>
          </p:cNvPr>
          <p:cNvSpPr/>
          <p:nvPr/>
        </p:nvSpPr>
        <p:spPr>
          <a:xfrm>
            <a:off x="5554442" y="2601522"/>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C4D5BA17-B0ED-3F58-0541-1F4EB34DDB59}"/>
              </a:ext>
            </a:extLst>
          </p:cNvPr>
          <p:cNvSpPr/>
          <p:nvPr/>
        </p:nvSpPr>
        <p:spPr>
          <a:xfrm>
            <a:off x="5554442" y="3355909"/>
            <a:ext cx="1950154" cy="185161"/>
          </a:xfrm>
          <a:prstGeom prst="rightArrow">
            <a:avLst>
              <a:gd name="adj1" fmla="val 50000"/>
              <a:gd name="adj2" fmla="val 13818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07B18B3F-5F0B-082C-8779-CA8FDC054EF7}"/>
              </a:ext>
            </a:extLst>
          </p:cNvPr>
          <p:cNvSpPr/>
          <p:nvPr/>
        </p:nvSpPr>
        <p:spPr>
          <a:xfrm>
            <a:off x="7559339" y="1734329"/>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放行</a:t>
            </a:r>
          </a:p>
        </p:txBody>
      </p:sp>
      <p:sp>
        <p:nvSpPr>
          <p:cNvPr id="29" name="矩形 28">
            <a:extLst>
              <a:ext uri="{FF2B5EF4-FFF2-40B4-BE49-F238E27FC236}">
                <a16:creationId xmlns:a16="http://schemas.microsoft.com/office/drawing/2014/main" id="{C814D968-D2FA-CA4B-CB3C-10F9459E9EFC}"/>
              </a:ext>
            </a:extLst>
          </p:cNvPr>
          <p:cNvSpPr/>
          <p:nvPr/>
        </p:nvSpPr>
        <p:spPr>
          <a:xfrm>
            <a:off x="7559339" y="2470896"/>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不放行</a:t>
            </a:r>
          </a:p>
        </p:txBody>
      </p:sp>
      <p:sp>
        <p:nvSpPr>
          <p:cNvPr id="30" name="矩形 29">
            <a:extLst>
              <a:ext uri="{FF2B5EF4-FFF2-40B4-BE49-F238E27FC236}">
                <a16:creationId xmlns:a16="http://schemas.microsoft.com/office/drawing/2014/main" id="{A5BCC1C7-9589-16E7-916D-F54EA3FB7CD1}"/>
              </a:ext>
            </a:extLst>
          </p:cNvPr>
          <p:cNvSpPr/>
          <p:nvPr/>
        </p:nvSpPr>
        <p:spPr>
          <a:xfrm>
            <a:off x="7559339" y="3209479"/>
            <a:ext cx="1378147" cy="40969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不放行</a:t>
            </a:r>
          </a:p>
        </p:txBody>
      </p:sp>
      <p:sp>
        <p:nvSpPr>
          <p:cNvPr id="31" name="矩形 30">
            <a:extLst>
              <a:ext uri="{FF2B5EF4-FFF2-40B4-BE49-F238E27FC236}">
                <a16:creationId xmlns:a16="http://schemas.microsoft.com/office/drawing/2014/main" id="{6147191C-9134-DDA1-B374-6469FFC1344A}"/>
              </a:ext>
            </a:extLst>
          </p:cNvPr>
          <p:cNvSpPr/>
          <p:nvPr/>
        </p:nvSpPr>
        <p:spPr>
          <a:xfrm>
            <a:off x="5882308" y="1523962"/>
            <a:ext cx="1121543" cy="231865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b="1" dirty="0">
                <a:solidFill>
                  <a:schemeClr val="accent6"/>
                </a:solidFill>
              </a:rPr>
              <a:t>门禁接口</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18F0D4F-5980-3FCE-8D3E-0D0A72C75D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3039" y="624063"/>
            <a:ext cx="6230058" cy="4153372"/>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8768580"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20932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5</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研究成果</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121799"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Results</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75573" y="1268753"/>
            <a:ext cx="3762376" cy="1015663"/>
          </a:xfrm>
          <a:prstGeom prst="rect">
            <a:avLst/>
          </a:prstGeom>
          <a:noFill/>
        </p:spPr>
        <p:txBody>
          <a:bodyPr wrap="square" rtlCol="0">
            <a:spAutoFit/>
          </a:bodyPr>
          <a:lstStyle/>
          <a:p>
            <a:r>
              <a:rPr lang="zh-CN" altLang="en-US" sz="6000" b="1" dirty="0">
                <a:solidFill>
                  <a:srgbClr val="335B74"/>
                </a:solidFill>
                <a:latin typeface="微软雅黑" panose="020B0503020204020204" pitchFamily="34" charset="-122"/>
                <a:ea typeface="微软雅黑" panose="020B0503020204020204" pitchFamily="34" charset="-122"/>
              </a:rPr>
              <a:t>感谢垂听</a:t>
            </a:r>
            <a:endParaRPr lang="en-US" altLang="zh-CN" sz="6000" b="1" dirty="0">
              <a:solidFill>
                <a:srgbClr val="335B7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75573" y="2351744"/>
            <a:ext cx="3221661"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Thanks</a:t>
            </a:r>
            <a:endParaRPr lang="zh-CN" altLang="en-US" sz="4000" b="1"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697730" y="-1"/>
            <a:ext cx="4446270" cy="4428174"/>
            <a:chOff x="4697730" y="-1"/>
            <a:chExt cx="4446270" cy="4428174"/>
          </a:xfrm>
        </p:grpSpPr>
        <p:sp>
          <p:nvSpPr>
            <p:cNvPr id="9" name="直角三角形 8"/>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直角三角形 4"/>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descr="33af44c9fe23df8286f99d06e678fd1b"/>
            <p:cNvPicPr>
              <a:picLocks noChangeAspect="1"/>
            </p:cNvPicPr>
            <p:nvPr/>
          </p:nvPicPr>
          <p:blipFill rotWithShape="1">
            <a:blip r:embed="rId3">
              <a:duotone>
                <a:prstClr val="black"/>
                <a:schemeClr val="accent4">
                  <a:tint val="45000"/>
                  <a:satMod val="400000"/>
                </a:schemeClr>
              </a:duotone>
            </a:blip>
            <a:srcRect l="14744" b="974"/>
            <a:stretch>
              <a:fillRect/>
            </a:stretch>
          </p:blipFill>
          <p:spPr>
            <a:xfrm rot="10800000">
              <a:off x="5718334" y="-1"/>
              <a:ext cx="3425666" cy="3822383"/>
            </a:xfrm>
            <a:prstGeom prst="rect">
              <a:avLst/>
            </a:prstGeom>
          </p:spPr>
        </p:pic>
        <p:sp>
          <p:nvSpPr>
            <p:cNvPr id="6" name="直角三角形 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等腰三角形 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等腰三角形 1"/>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1" name="Picture 2" descr="同济大学电子与信息工程学院"/>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sp>
        <p:nvSpPr>
          <p:cNvPr id="4" name="矩形 3"/>
          <p:cNvSpPr/>
          <p:nvPr/>
        </p:nvSpPr>
        <p:spPr>
          <a:xfrm>
            <a:off x="660536" y="370241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12" name="矩形 11"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01621" y="3767420"/>
            <a:ext cx="4399121" cy="738664"/>
          </a:xfrm>
          <a:prstGeom prst="rect">
            <a:avLst/>
          </a:prstGeom>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指导教师：刘春梅</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学       堂：济勤学堂</a:t>
            </a:r>
          </a:p>
        </p:txBody>
      </p:sp>
      <p:sp>
        <p:nvSpPr>
          <p:cNvPr id="13" name="文本框 12"/>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2024</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3</a:t>
            </a:r>
            <a:r>
              <a:rPr lang="zh-CN" altLang="en-US" sz="1700" b="1" dirty="0">
                <a:latin typeface="微软雅黑" panose="020B0503020204020204" pitchFamily="34" charset="-122"/>
                <a:ea typeface="微软雅黑" panose="020B0503020204020204" pitchFamily="34" charset="-122"/>
              </a:rPr>
              <a:t>月</a:t>
            </a:r>
            <a:r>
              <a:rPr lang="en-US" altLang="zh-CN" sz="1700" b="1">
                <a:latin typeface="微软雅黑" panose="020B0503020204020204" pitchFamily="34" charset="-122"/>
                <a:ea typeface="微软雅黑" panose="020B0503020204020204" pitchFamily="34" charset="-122"/>
              </a:rPr>
              <a:t>22</a:t>
            </a:r>
            <a:r>
              <a:rPr lang="zh-CN" altLang="en-US" sz="1700" b="1">
                <a:latin typeface="微软雅黑" panose="020B0503020204020204" pitchFamily="34" charset="-122"/>
                <a:ea typeface="微软雅黑" panose="020B0503020204020204" pitchFamily="34" charset="-122"/>
              </a:rPr>
              <a:t>日</a:t>
            </a:r>
            <a:endParaRPr lang="zh-CN" altLang="en-US" sz="17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椭圆 60"/>
          <p:cNvSpPr/>
          <p:nvPr/>
        </p:nvSpPr>
        <p:spPr>
          <a:xfrm>
            <a:off x="4583970" y="3814143"/>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0" name="椭圆 59"/>
          <p:cNvSpPr/>
          <p:nvPr/>
        </p:nvSpPr>
        <p:spPr>
          <a:xfrm>
            <a:off x="4583970" y="3030450"/>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9" name="椭圆 58"/>
          <p:cNvSpPr/>
          <p:nvPr/>
        </p:nvSpPr>
        <p:spPr>
          <a:xfrm>
            <a:off x="4583970" y="2231517"/>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7" name="椭圆 56"/>
          <p:cNvSpPr/>
          <p:nvPr/>
        </p:nvSpPr>
        <p:spPr>
          <a:xfrm>
            <a:off x="4583970" y="1440428"/>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2" name="椭圆 51"/>
          <p:cNvSpPr/>
          <p:nvPr/>
        </p:nvSpPr>
        <p:spPr>
          <a:xfrm>
            <a:off x="4583970" y="638619"/>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TextBox 37"/>
          <p:cNvSpPr txBox="1"/>
          <p:nvPr/>
        </p:nvSpPr>
        <p:spPr>
          <a:xfrm>
            <a:off x="4664070" y="703224"/>
            <a:ext cx="47721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5135208" y="583675"/>
            <a:ext cx="2397394" cy="622364"/>
          </a:xfrm>
          <a:prstGeom prst="rect">
            <a:avLst/>
          </a:prstGeom>
          <a:noFill/>
        </p:spPr>
        <p:txBody>
          <a:bodyPr wrap="none" lIns="360000" tIns="0" rIns="0" bIns="0" anchor="b" anchorCtr="0">
            <a:noAutofit/>
          </a:bodyPr>
          <a:lstStyle/>
          <a:p>
            <a:r>
              <a:rPr lang="zh-CN" altLang="en-US" b="1" dirty="0">
                <a:solidFill>
                  <a:schemeClr val="accent1"/>
                </a:solidFill>
                <a:latin typeface="微软雅黑" panose="020B0503020204020204" pitchFamily="34" charset="-122"/>
                <a:ea typeface="微软雅黑" panose="020B0503020204020204" pitchFamily="34" charset="-122"/>
              </a:rPr>
              <a:t>项目背景及研究现状</a:t>
            </a:r>
            <a:endParaRPr lang="en-US" altLang="zh-CN" b="1" dirty="0">
              <a:solidFill>
                <a:schemeClr val="accent1"/>
              </a:solidFill>
              <a:latin typeface="微软雅黑" panose="020B0503020204020204" pitchFamily="34" charset="-122"/>
              <a:ea typeface="微软雅黑" panose="020B0503020204020204" pitchFamily="34" charset="-122"/>
            </a:endParaRPr>
          </a:p>
          <a:p>
            <a:r>
              <a:rPr lang="en-US" altLang="zh-CN" sz="1400" b="1" dirty="0">
                <a:solidFill>
                  <a:schemeClr val="accent1"/>
                </a:solidFill>
                <a:latin typeface="微软雅黑" panose="020B0503020204020204" pitchFamily="34" charset="-122"/>
                <a:ea typeface="微软雅黑" panose="020B0503020204020204" pitchFamily="34" charset="-122"/>
              </a:rPr>
              <a:t>Background &amp; Research Status</a:t>
            </a:r>
          </a:p>
        </p:txBody>
      </p:sp>
      <p:sp>
        <p:nvSpPr>
          <p:cNvPr id="26" name="TextBox 42"/>
          <p:cNvSpPr txBox="1"/>
          <p:nvPr/>
        </p:nvSpPr>
        <p:spPr>
          <a:xfrm>
            <a:off x="4640627" y="1392483"/>
            <a:ext cx="522700" cy="715477"/>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02</a:t>
            </a:r>
          </a:p>
        </p:txBody>
      </p:sp>
      <p:sp>
        <p:nvSpPr>
          <p:cNvPr id="28" name="TextBox 44"/>
          <p:cNvSpPr txBox="1"/>
          <p:nvPr/>
        </p:nvSpPr>
        <p:spPr>
          <a:xfrm>
            <a:off x="5135208" y="1414043"/>
            <a:ext cx="2510052" cy="597736"/>
          </a:xfrm>
          <a:prstGeom prst="rect">
            <a:avLst/>
          </a:prstGeom>
          <a:noFill/>
        </p:spPr>
        <p:txBody>
          <a:bodyPr wrap="none" lIns="360000" tIns="0" rIns="0" bIns="0" anchor="b" anchorCtr="0">
            <a:noAutofit/>
          </a:bodyPr>
          <a:lstStyle/>
          <a:p>
            <a:r>
              <a:rPr lang="zh-CN" altLang="en-US" b="1" dirty="0">
                <a:solidFill>
                  <a:schemeClr val="accent2"/>
                </a:solidFill>
                <a:latin typeface="微软雅黑" panose="020B0503020204020204" pitchFamily="34" charset="-122"/>
                <a:ea typeface="微软雅黑" panose="020B0503020204020204" pitchFamily="34" charset="-122"/>
              </a:rPr>
              <a:t>项目研究内容</a:t>
            </a:r>
            <a:endParaRPr lang="en-US" altLang="zh-CN" b="1" dirty="0">
              <a:solidFill>
                <a:schemeClr val="accent2"/>
              </a:solidFill>
              <a:latin typeface="微软雅黑" panose="020B0503020204020204" pitchFamily="34" charset="-122"/>
              <a:ea typeface="微软雅黑" panose="020B0503020204020204" pitchFamily="34" charset="-122"/>
            </a:endParaRPr>
          </a:p>
          <a:p>
            <a:r>
              <a:rPr lang="en-US" altLang="zh-CN" sz="1400" b="1" dirty="0">
                <a:solidFill>
                  <a:schemeClr val="accent2"/>
                </a:solidFill>
                <a:latin typeface="微软雅黑" panose="020B0503020204020204" pitchFamily="34" charset="-122"/>
                <a:ea typeface="微软雅黑" panose="020B0503020204020204" pitchFamily="34" charset="-122"/>
              </a:rPr>
              <a:t>Research Content</a:t>
            </a:r>
            <a:endParaRPr lang="zh-CN" altLang="en-US" sz="1400" b="1" dirty="0">
              <a:solidFill>
                <a:schemeClr val="accent2"/>
              </a:solidFill>
              <a:latin typeface="微软雅黑" panose="020B0503020204020204" pitchFamily="34" charset="-122"/>
              <a:ea typeface="微软雅黑" panose="020B0503020204020204" pitchFamily="34" charset="-122"/>
            </a:endParaRPr>
          </a:p>
        </p:txBody>
      </p:sp>
      <p:sp>
        <p:nvSpPr>
          <p:cNvPr id="22" name="TextBox 47"/>
          <p:cNvSpPr txBox="1"/>
          <p:nvPr/>
        </p:nvSpPr>
        <p:spPr>
          <a:xfrm>
            <a:off x="4635216" y="2270405"/>
            <a:ext cx="533195"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03</a:t>
            </a:r>
          </a:p>
        </p:txBody>
      </p:sp>
      <p:sp>
        <p:nvSpPr>
          <p:cNvPr id="24" name="TextBox 49"/>
          <p:cNvSpPr txBox="1"/>
          <p:nvPr/>
        </p:nvSpPr>
        <p:spPr>
          <a:xfrm>
            <a:off x="5135208" y="2213007"/>
            <a:ext cx="2971930" cy="597735"/>
          </a:xfrm>
          <a:prstGeom prst="rect">
            <a:avLst/>
          </a:prstGeom>
          <a:noFill/>
        </p:spPr>
        <p:txBody>
          <a:bodyPr wrap="none" lIns="360000" tIns="0" rIns="0" bIns="0" anchor="b" anchorCtr="0">
            <a:noAutofit/>
          </a:bodyPr>
          <a:lstStyle/>
          <a:p>
            <a:r>
              <a:rPr lang="zh-CN" altLang="en-US" b="1" dirty="0">
                <a:solidFill>
                  <a:schemeClr val="accent4"/>
                </a:solidFill>
                <a:latin typeface="微软雅黑" panose="020B0503020204020204" pitchFamily="34" charset="-122"/>
                <a:ea typeface="微软雅黑" panose="020B0503020204020204" pitchFamily="34" charset="-122"/>
              </a:rPr>
              <a:t>研究方案与创新点</a:t>
            </a:r>
            <a:endParaRPr lang="en-US" altLang="zh-CN" b="1" dirty="0">
              <a:solidFill>
                <a:schemeClr val="accent4"/>
              </a:solidFill>
              <a:latin typeface="微软雅黑" panose="020B0503020204020204" pitchFamily="34" charset="-122"/>
              <a:ea typeface="微软雅黑" panose="020B0503020204020204" pitchFamily="34" charset="-122"/>
            </a:endParaRPr>
          </a:p>
          <a:p>
            <a:r>
              <a:rPr lang="en-US" altLang="zh-CN" sz="1400" b="1" dirty="0">
                <a:solidFill>
                  <a:schemeClr val="accent4"/>
                </a:solidFill>
                <a:latin typeface="微软雅黑" panose="020B0503020204020204" pitchFamily="34" charset="-122"/>
                <a:ea typeface="微软雅黑" panose="020B0503020204020204" pitchFamily="34" charset="-122"/>
              </a:rPr>
              <a:t>Research Scheme</a:t>
            </a:r>
            <a:r>
              <a:rPr lang="en-US" altLang="zh-CN" sz="1400" b="1" dirty="0">
                <a:solidFill>
                  <a:schemeClr val="accent2"/>
                </a:solidFill>
                <a:latin typeface="微软雅黑" panose="020B0503020204020204" pitchFamily="34" charset="-122"/>
                <a:ea typeface="微软雅黑" panose="020B0503020204020204" pitchFamily="34" charset="-122"/>
              </a:rPr>
              <a:t> &amp; Innovation</a:t>
            </a:r>
            <a:endParaRPr lang="en-US" altLang="zh-CN" sz="1400" b="1" dirty="0">
              <a:solidFill>
                <a:schemeClr val="accent4"/>
              </a:solidFill>
              <a:latin typeface="微软雅黑" panose="020B0503020204020204" pitchFamily="34" charset="-122"/>
              <a:ea typeface="微软雅黑" panose="020B0503020204020204" pitchFamily="34" charset="-122"/>
            </a:endParaRPr>
          </a:p>
        </p:txBody>
      </p:sp>
      <p:sp>
        <p:nvSpPr>
          <p:cNvPr id="18" name="TextBox 52"/>
          <p:cNvSpPr txBox="1"/>
          <p:nvPr/>
        </p:nvSpPr>
        <p:spPr>
          <a:xfrm>
            <a:off x="4619992" y="3075946"/>
            <a:ext cx="521533"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04</a:t>
            </a:r>
          </a:p>
        </p:txBody>
      </p:sp>
      <p:sp>
        <p:nvSpPr>
          <p:cNvPr id="20" name="TextBox 54"/>
          <p:cNvSpPr txBox="1"/>
          <p:nvPr/>
        </p:nvSpPr>
        <p:spPr>
          <a:xfrm>
            <a:off x="5135206" y="3018989"/>
            <a:ext cx="2971932" cy="595976"/>
          </a:xfrm>
          <a:prstGeom prst="rect">
            <a:avLst/>
          </a:prstGeom>
          <a:noFill/>
        </p:spPr>
        <p:txBody>
          <a:bodyPr wrap="none" lIns="360000" tIns="0" rIns="0" bIns="0" anchor="b" anchorCtr="0">
            <a:noAutofit/>
          </a:bodyPr>
          <a:lstStyle/>
          <a:p>
            <a:r>
              <a:rPr lang="zh-CN" altLang="en-US" b="1" dirty="0">
                <a:solidFill>
                  <a:schemeClr val="accent5"/>
                </a:solidFill>
                <a:latin typeface="微软雅黑" panose="020B0503020204020204" pitchFamily="34" charset="-122"/>
                <a:ea typeface="微软雅黑" panose="020B0503020204020204" pitchFamily="34" charset="-122"/>
              </a:rPr>
              <a:t>研究过程</a:t>
            </a:r>
            <a:endParaRPr lang="en-US" altLang="zh-CN" b="1" dirty="0">
              <a:solidFill>
                <a:schemeClr val="accent5"/>
              </a:solidFill>
              <a:latin typeface="微软雅黑" panose="020B0503020204020204" pitchFamily="34" charset="-122"/>
              <a:ea typeface="微软雅黑" panose="020B0503020204020204" pitchFamily="34" charset="-122"/>
            </a:endParaRPr>
          </a:p>
          <a:p>
            <a:r>
              <a:rPr lang="en-US" altLang="zh-CN" sz="1400" b="1" dirty="0">
                <a:solidFill>
                  <a:schemeClr val="accent5"/>
                </a:solidFill>
                <a:latin typeface="微软雅黑" panose="020B0503020204020204" pitchFamily="34" charset="-122"/>
                <a:ea typeface="微软雅黑" panose="020B0503020204020204" pitchFamily="34" charset="-122"/>
              </a:rPr>
              <a:t>Research Process</a:t>
            </a:r>
          </a:p>
        </p:txBody>
      </p:sp>
      <p:sp>
        <p:nvSpPr>
          <p:cNvPr id="14" name="TextBox 57"/>
          <p:cNvSpPr txBox="1"/>
          <p:nvPr/>
        </p:nvSpPr>
        <p:spPr>
          <a:xfrm>
            <a:off x="4619991" y="3850951"/>
            <a:ext cx="53552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05</a:t>
            </a:r>
          </a:p>
        </p:txBody>
      </p:sp>
      <p:sp>
        <p:nvSpPr>
          <p:cNvPr id="16" name="TextBox 59"/>
          <p:cNvSpPr txBox="1"/>
          <p:nvPr/>
        </p:nvSpPr>
        <p:spPr>
          <a:xfrm>
            <a:off x="5135206" y="3851335"/>
            <a:ext cx="2971930" cy="536525"/>
          </a:xfrm>
          <a:prstGeom prst="rect">
            <a:avLst/>
          </a:prstGeom>
          <a:noFill/>
        </p:spPr>
        <p:txBody>
          <a:bodyPr wrap="none" lIns="360000" tIns="0" rIns="0" bIns="0" anchor="b" anchorCtr="0">
            <a:noAutofit/>
          </a:bodyPr>
          <a:lstStyle/>
          <a:p>
            <a:r>
              <a:rPr lang="zh-CN" altLang="en-US" b="1" dirty="0">
                <a:solidFill>
                  <a:schemeClr val="accent6"/>
                </a:solidFill>
                <a:latin typeface="微软雅黑" panose="020B0503020204020204" pitchFamily="34" charset="-122"/>
                <a:ea typeface="微软雅黑" panose="020B0503020204020204" pitchFamily="34" charset="-122"/>
              </a:rPr>
              <a:t>研究成果</a:t>
            </a:r>
            <a:endParaRPr lang="en-US" altLang="zh-CN" b="1" dirty="0">
              <a:solidFill>
                <a:schemeClr val="accent6"/>
              </a:solidFill>
              <a:latin typeface="微软雅黑" panose="020B0503020204020204" pitchFamily="34" charset="-122"/>
              <a:ea typeface="微软雅黑" panose="020B0503020204020204" pitchFamily="34" charset="-122"/>
            </a:endParaRPr>
          </a:p>
          <a:p>
            <a:r>
              <a:rPr lang="en-US" altLang="zh-CN" sz="1400" b="1" dirty="0">
                <a:solidFill>
                  <a:schemeClr val="accent6"/>
                </a:solidFill>
                <a:latin typeface="微软雅黑" panose="020B0503020204020204" pitchFamily="34" charset="-122"/>
                <a:ea typeface="微软雅黑" panose="020B0503020204020204" pitchFamily="34" charset="-122"/>
              </a:rPr>
              <a:t>Research Results</a:t>
            </a:r>
          </a:p>
        </p:txBody>
      </p:sp>
      <p:pic>
        <p:nvPicPr>
          <p:cNvPr id="50" name="图片 49" descr="33af44c9fe23df8286f99d06e678fd1b"/>
          <p:cNvPicPr>
            <a:picLocks noChangeAspect="1"/>
          </p:cNvPicPr>
          <p:nvPr/>
        </p:nvPicPr>
        <p:blipFill rotWithShape="1">
          <a:blip r:embed="rId3">
            <a:duotone>
              <a:prstClr val="black"/>
              <a:schemeClr val="accent4">
                <a:tint val="45000"/>
                <a:satMod val="400000"/>
              </a:schemeClr>
            </a:duotone>
          </a:blip>
          <a:srcRect r="9435" b="6441"/>
          <a:stretch>
            <a:fillRect/>
          </a:stretch>
        </p:blipFill>
        <p:spPr>
          <a:xfrm rot="10800000">
            <a:off x="-1" y="0"/>
            <a:ext cx="3639025" cy="3611404"/>
          </a:xfrm>
          <a:prstGeom prst="rect">
            <a:avLst/>
          </a:prstGeom>
        </p:spPr>
      </p:pic>
      <p:sp>
        <p:nvSpPr>
          <p:cNvPr id="49" name="TextBox 3"/>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目录</a:t>
            </a:r>
          </a:p>
          <a:p>
            <a:pPr algn="ctr">
              <a:lnSpc>
                <a:spcPct val="150000"/>
              </a:lnSpc>
            </a:pPr>
            <a:r>
              <a:rPr lang="en-US" altLang="zh-CN" sz="2400" b="1" dirty="0">
                <a:latin typeface="微软雅黑" panose="020B0503020204020204" pitchFamily="34" charset="-122"/>
                <a:ea typeface="微软雅黑" panose="020B0503020204020204" pitchFamily="34" charset="-122"/>
              </a:rPr>
              <a:t>Contents</a:t>
            </a:r>
          </a:p>
        </p:txBody>
      </p:sp>
      <p:grpSp>
        <p:nvGrpSpPr>
          <p:cNvPr id="6" name="组合 5"/>
          <p:cNvGrpSpPr/>
          <p:nvPr/>
        </p:nvGrpSpPr>
        <p:grpSpPr>
          <a:xfrm>
            <a:off x="7711247" y="4692810"/>
            <a:ext cx="1363828" cy="387811"/>
            <a:chOff x="6583150" y="4031790"/>
            <a:chExt cx="2461638" cy="699978"/>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7209321"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项目背景及研究现状</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373756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Background &amp; Research Status</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1" name="组合 20"/>
          <p:cNvGrpSpPr/>
          <p:nvPr/>
        </p:nvGrpSpPr>
        <p:grpSpPr>
          <a:xfrm>
            <a:off x="7711247" y="4343957"/>
            <a:ext cx="1363828" cy="387811"/>
            <a:chOff x="6583150" y="4031790"/>
            <a:chExt cx="2461638" cy="699978"/>
          </a:xfrm>
        </p:grpSpPr>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p:cNvSpPr txBox="1"/>
          <p:nvPr/>
        </p:nvSpPr>
        <p:spPr>
          <a:xfrm>
            <a:off x="173001" y="1276495"/>
            <a:ext cx="5181600" cy="2919389"/>
          </a:xfrm>
          <a:prstGeom prst="rect">
            <a:avLst/>
          </a:prstGeom>
          <a:noFill/>
        </p:spPr>
        <p:txBody>
          <a:bodyPr wrap="square">
            <a:spAutoFit/>
          </a:bodyPr>
          <a:lstStyle/>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世界卫生组织 </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(WHO) </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建议将戴口罩作为预防新冠肺炎、流感等呼吸道传染病传播的最有效措施之一。在许多国家规定在公共场所强制戴口罩，因此有必要检测口罩佩戴情况。</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各大公共场所安排工作人员检测口罩佩戴</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情况将大大增加人力成本，有必要在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公共场所的门禁</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对进入人员是否佩戴口罩进行自动检测，禁止放行没有佩戴口罩人员入内</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457200" rtl="0" eaLnBrk="1" fontAlgn="auto" latinLnBrk="0" hangingPunct="1">
              <a:lnSpc>
                <a:spcPct val="120000"/>
              </a:lnSpc>
              <a:spcBef>
                <a:spcPts val="0"/>
              </a:spcBef>
              <a:spcAft>
                <a:spcPts val="0"/>
              </a:spcAft>
              <a:buClrTx/>
              <a:buSzTx/>
              <a:buFont typeface="Wingdings" panose="05000000000000000000" pitchFamily="2" charset="2"/>
              <a:buChar char="u"/>
              <a:defRPr/>
            </a:pP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门禁检测口罩佩戴系统</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可用</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于公司、学校、地铁、影院、商场等公共场所</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，应用前景广泛；同时为满足门禁检测的高速率和高准确率的要求，该系统</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有较好的理论研究价值</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2" name="矩形 1"/>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项目背景</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7169" t="21757" r="21962" b="10602"/>
          <a:stretch>
            <a:fillRect/>
          </a:stretch>
        </p:blipFill>
        <p:spPr bwMode="auto">
          <a:xfrm>
            <a:off x="5669280" y="1169504"/>
            <a:ext cx="3019156" cy="280449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7209321"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项目背景及研究现状</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373756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Background &amp; Research Status</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1" name="组合 20"/>
          <p:cNvGrpSpPr/>
          <p:nvPr/>
        </p:nvGrpSpPr>
        <p:grpSpPr>
          <a:xfrm>
            <a:off x="7711247" y="4343957"/>
            <a:ext cx="1363828" cy="387811"/>
            <a:chOff x="6583150" y="4031790"/>
            <a:chExt cx="2461638" cy="699978"/>
          </a:xfrm>
        </p:grpSpPr>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p:cNvSpPr txBox="1"/>
          <p:nvPr/>
        </p:nvSpPr>
        <p:spPr>
          <a:xfrm>
            <a:off x="161221" y="1068590"/>
            <a:ext cx="5052891" cy="3400931"/>
          </a:xfrm>
          <a:prstGeom prst="rect">
            <a:avLst/>
          </a:prstGeom>
          <a:noFill/>
        </p:spPr>
        <p:txBody>
          <a:bodyPr wrap="square">
            <a:spAutoFit/>
          </a:bodyPr>
          <a:lstStyle/>
          <a:p>
            <a:pPr marL="301625"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u"/>
              <a:tabLst>
                <a:tab pos="215900" algn="l"/>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传统目标检测算法：生成大量的候选区域并用分类器进行划分类别，提取的特征存在局限性</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产生候选区域计算开销极大，泛化性能差，稳定性不高，</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检测的精度和速度均不甚理想</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，远远达不到实际工业应用的要求。</a:t>
            </a:r>
            <a:r>
              <a:rPr kumimoji="0" lang="en-US" altLang="zh-CN" sz="13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p>
          <a:p>
            <a:pPr marL="301625"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u"/>
              <a:tabLst>
                <a:tab pos="215900" algn="l"/>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基于深度学习的口罩检测算法：根据阶段划分可分为</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two-stage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算法和</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one-stage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01955" marR="0" lvl="1" indent="-177800" algn="just" defTabSz="457200" rtl="0" eaLnBrk="1" fontAlgn="auto" latinLnBrk="0" hangingPunct="1">
              <a:lnSpc>
                <a:spcPct val="100000"/>
              </a:lnSpc>
              <a:spcBef>
                <a:spcPts val="600"/>
              </a:spcBef>
              <a:spcAft>
                <a:spcPts val="0"/>
              </a:spcAft>
              <a:buClrTx/>
              <a:buSzTx/>
              <a:buFont typeface="Wingdings" panose="05000000000000000000" pitchFamily="2" charset="2"/>
              <a:buChar char="Ø"/>
              <a:defRPr/>
            </a:pP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Two-stage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算法：以</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Fast 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Faster R-CNN</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为代表的算法</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检测速度较慢</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，但准确率高，</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SSD</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模型检测速度快，较为稳定，但适用于大目标检测。</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01955" marR="0" lvl="1" indent="-177800" algn="just" defTabSz="457200" rtl="0" eaLnBrk="1" fontAlgn="auto" latinLnBrk="0" hangingPunct="1">
              <a:lnSpc>
                <a:spcPct val="100000"/>
              </a:lnSpc>
              <a:spcBef>
                <a:spcPts val="600"/>
              </a:spcBef>
              <a:spcAft>
                <a:spcPts val="0"/>
              </a:spcAft>
              <a:buClrTx/>
              <a:buSzTx/>
              <a:buFont typeface="Wingdings" panose="05000000000000000000" pitchFamily="2" charset="2"/>
              <a:buChar char="Ø"/>
              <a:defRPr/>
            </a:pP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One-stage</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算法：以</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YOLO</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SSD</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r>
              <a:rPr kumimoji="0" lang="en-US" altLang="zh-CN" sz="13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RetinaNet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为代表的算法</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检测速度快，实时性好</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，检测精度偏低。</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Retina-Net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模型适用于小目标检测，</a:t>
            </a:r>
            <a:r>
              <a:rPr kumimoji="0" lang="en-US" altLang="zh-CN"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YOLO</a:t>
            </a:r>
            <a:r>
              <a:rPr kumimoji="0" lang="zh-CN" altLang="en-US" sz="13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模型检测速度快、模型小、容易部署</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3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224155" marR="0" lvl="1" indent="0" algn="just" defTabSz="457200" rtl="0" eaLnBrk="1" fontAlgn="auto" latinLnBrk="0" hangingPunct="1">
              <a:lnSpc>
                <a:spcPct val="100000"/>
              </a:lnSpc>
              <a:spcBef>
                <a:spcPts val="600"/>
              </a:spcBef>
              <a:spcAft>
                <a:spcPts val="0"/>
              </a:spcAft>
              <a:buClrTx/>
              <a:buSzTx/>
              <a:buFontTx/>
              <a:buNone/>
              <a:defRPr/>
            </a:pPr>
            <a:r>
              <a:rPr kumimoji="0" lang="en-US" altLang="zh-CN" sz="13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在实时性任务的要求下，基于深度学习的口罩检测算法都在朝着轻量化的模型发展。</a:t>
            </a:r>
            <a:r>
              <a:rPr kumimoji="0" lang="en-US" altLang="zh-CN" sz="13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p:txBody>
      </p:sp>
      <p:sp>
        <p:nvSpPr>
          <p:cNvPr id="9" name="isliḓe"/>
          <p:cNvSpPr txBox="1"/>
          <p:nvPr/>
        </p:nvSpPr>
        <p:spPr>
          <a:xfrm>
            <a:off x="5719343" y="3077701"/>
            <a:ext cx="2862396" cy="1015663"/>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marL="0" marR="0" lvl="0" indent="0" algn="ctr" defTabSz="913765" rtl="0" eaLnBrk="1" fontAlgn="auto" latinLnBrk="0" hangingPunct="1">
              <a:lnSpc>
                <a:spcPct val="2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基于</a:t>
            </a:r>
            <a:r>
              <a:rPr kumimoji="0" lang="en-US" altLang="zh-CN"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YOLO</a:t>
            </a:r>
            <a:r>
              <a:rPr kumimoji="0" lang="zh-CN" altLang="en-US"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系列的目标检测算法</a:t>
            </a:r>
            <a:endParaRPr kumimoji="0" lang="en-US" altLang="zh-CN" sz="12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endParaRPr>
          </a:p>
          <a:p>
            <a:pPr marL="0" marR="0" lvl="0" indent="0" algn="just" defTabSz="913765" rtl="0" eaLnBrk="1" fontAlgn="auto" latinLnBrk="0" hangingPunct="1">
              <a:lnSpc>
                <a:spcPct val="1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我们没有采用传统目标检测算法和</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Two-stage</a:t>
            </a: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算法，而采用了准确性高、实时性强、性能表现突出的</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YOLO</a:t>
            </a: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系列检测算法</a:t>
            </a:r>
            <a:endParaRPr kumimoji="0" lang="en-US" altLang="zh-CN"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graphicFrame>
        <p:nvGraphicFramePr>
          <p:cNvPr id="10" name="表格 9"/>
          <p:cNvGraphicFramePr>
            <a:graphicFrameLocks noGrp="1"/>
          </p:cNvGraphicFramePr>
          <p:nvPr/>
        </p:nvGraphicFramePr>
        <p:xfrm>
          <a:off x="5531658" y="1531941"/>
          <a:ext cx="3237767" cy="1472880"/>
        </p:xfrm>
        <a:graphic>
          <a:graphicData uri="http://schemas.openxmlformats.org/drawingml/2006/table">
            <a:tbl>
              <a:tblPr>
                <a:tableStyleId>{2D5ABB26-0587-4C30-8999-92F81FD0307C}</a:tableStyleId>
              </a:tblPr>
              <a:tblGrid>
                <a:gridCol w="1885898">
                  <a:extLst>
                    <a:ext uri="{9D8B030D-6E8A-4147-A177-3AD203B41FA5}">
                      <a16:colId xmlns:a16="http://schemas.microsoft.com/office/drawing/2014/main" val="20000"/>
                    </a:ext>
                  </a:extLst>
                </a:gridCol>
                <a:gridCol w="706381">
                  <a:extLst>
                    <a:ext uri="{9D8B030D-6E8A-4147-A177-3AD203B41FA5}">
                      <a16:colId xmlns:a16="http://schemas.microsoft.com/office/drawing/2014/main" val="20001"/>
                    </a:ext>
                  </a:extLst>
                </a:gridCol>
                <a:gridCol w="645488">
                  <a:extLst>
                    <a:ext uri="{9D8B030D-6E8A-4147-A177-3AD203B41FA5}">
                      <a16:colId xmlns:a16="http://schemas.microsoft.com/office/drawing/2014/main" val="20002"/>
                    </a:ext>
                  </a:extLst>
                </a:gridCol>
              </a:tblGrid>
              <a:tr h="184110">
                <a:tc>
                  <a:txBody>
                    <a:bodyPr/>
                    <a:lstStyle/>
                    <a:p>
                      <a:pPr algn="ctr" fontAlgn="ctr"/>
                      <a:r>
                        <a:rPr lang="zh-CN" altLang="en-US" sz="1100" b="1" u="none" strike="noStrike">
                          <a:effectLst/>
                        </a:rPr>
                        <a:t>方法类别</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err="1">
                          <a:effectLst/>
                        </a:rPr>
                        <a:t>mAP</a:t>
                      </a:r>
                      <a:r>
                        <a:rPr lang="en-US" sz="1100" b="1" u="none" strike="noStrike" dirty="0">
                          <a:effectLst/>
                        </a:rPr>
                        <a:t>/%</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u="none" strike="noStrike" dirty="0">
                          <a:effectLst/>
                        </a:rPr>
                        <a:t>FPS</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4110">
                <a:tc>
                  <a:txBody>
                    <a:bodyPr/>
                    <a:lstStyle/>
                    <a:p>
                      <a:pPr algn="ctr" fontAlgn="ctr"/>
                      <a:r>
                        <a:rPr lang="en-US" sz="1100" b="1" u="none" strike="noStrike" dirty="0">
                          <a:effectLst/>
                        </a:rPr>
                        <a:t>YOLOv4</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altLang="zh-CN" sz="1100" b="1" u="none" strike="noStrike" dirty="0">
                          <a:effectLst/>
                        </a:rPr>
                        <a:t>92.1</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ctr"/>
                      <a:r>
                        <a:rPr lang="en-US" altLang="zh-CN" sz="1100" b="1" u="none" strike="noStrike" dirty="0">
                          <a:effectLst/>
                        </a:rPr>
                        <a:t>39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184110">
                <a:tc>
                  <a:txBody>
                    <a:bodyPr/>
                    <a:lstStyle/>
                    <a:p>
                      <a:pPr algn="ctr" fontAlgn="ctr"/>
                      <a:r>
                        <a:rPr lang="en-US" altLang="zh-CN" sz="1100" b="1" u="none" strike="noStrike" dirty="0">
                          <a:effectLst/>
                        </a:rPr>
                        <a:t>YOLOv4</a:t>
                      </a:r>
                      <a:r>
                        <a:rPr lang="zh-CN" altLang="en-US" sz="1100" b="1" u="none" strike="noStrike" dirty="0">
                          <a:effectLst/>
                        </a:rPr>
                        <a:t>轻量化改进模型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96.67</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19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2"/>
                  </a:ext>
                </a:extLst>
              </a:tr>
              <a:tr h="184110">
                <a:tc>
                  <a:txBody>
                    <a:bodyPr/>
                    <a:lstStyle/>
                    <a:p>
                      <a:pPr algn="ctr" fontAlgn="ctr"/>
                      <a:r>
                        <a:rPr lang="en-US" sz="1100" b="1" u="none" strike="noStrike">
                          <a:effectLst/>
                        </a:rPr>
                        <a:t>YOLOv4-tiny</a:t>
                      </a:r>
                      <a:r>
                        <a:rPr lang="zh-CN" altLang="en-US" sz="1100" b="1" u="none" strike="noStrike">
                          <a:effectLst/>
                        </a:rPr>
                        <a:t>轻量化改进模型</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a:effectLst/>
                        </a:rPr>
                        <a:t>90.2</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a:effectLst/>
                        </a:rPr>
                        <a:t>76.8</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3"/>
                  </a:ext>
                </a:extLst>
              </a:tr>
              <a:tr h="184110">
                <a:tc>
                  <a:txBody>
                    <a:bodyPr/>
                    <a:lstStyle/>
                    <a:p>
                      <a:pPr algn="ctr" fontAlgn="ctr"/>
                      <a:r>
                        <a:rPr lang="en-US" sz="1100" b="1" u="none" strike="noStrike">
                          <a:effectLst/>
                        </a:rPr>
                        <a:t>YOLOv5</a:t>
                      </a:r>
                      <a:r>
                        <a:rPr lang="zh-CN" altLang="en-US" sz="1100" b="1" u="none" strike="noStrike">
                          <a:effectLst/>
                        </a:rPr>
                        <a:t>轻量化</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95.2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4"/>
                  </a:ext>
                </a:extLst>
              </a:tr>
              <a:tr h="184110">
                <a:tc>
                  <a:txBody>
                    <a:bodyPr/>
                    <a:lstStyle/>
                    <a:p>
                      <a:pPr algn="ctr" fontAlgn="ctr"/>
                      <a:r>
                        <a:rPr lang="en-US" sz="1100" b="1" u="none" strike="noStrike" dirty="0">
                          <a:effectLst/>
                        </a:rPr>
                        <a:t>YOLOv5</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i="0" u="none" strike="noStrike" dirty="0">
                          <a:solidFill>
                            <a:srgbClr val="000000"/>
                          </a:solidFill>
                          <a:effectLst/>
                          <a:latin typeface="等线" panose="02010600030101010101" pitchFamily="2" charset="-122"/>
                          <a:ea typeface="等线" panose="02010600030101010101" pitchFamily="2" charset="-122"/>
                        </a:rPr>
                        <a:t>94.45</a:t>
                      </a:r>
                    </a:p>
                  </a:txBody>
                  <a:tcPr marL="9525" marR="9525" marT="9525" marB="0" anchor="b"/>
                </a:tc>
                <a:tc>
                  <a:txBody>
                    <a:bodyPr/>
                    <a:lstStyle/>
                    <a:p>
                      <a:pPr algn="ctr" fontAlgn="ctr"/>
                      <a:r>
                        <a:rPr lang="en-US" altLang="zh-CN" sz="1100" b="1" u="none" strike="noStrike" dirty="0">
                          <a:effectLst/>
                        </a:rPr>
                        <a:t>140</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5"/>
                  </a:ext>
                </a:extLst>
              </a:tr>
              <a:tr h="184110">
                <a:tc>
                  <a:txBody>
                    <a:bodyPr/>
                    <a:lstStyle/>
                    <a:p>
                      <a:pPr algn="ctr" fontAlgn="ctr"/>
                      <a:r>
                        <a:rPr lang="en-US" sz="1100" b="1" u="none" strike="noStrike" dirty="0">
                          <a:effectLst/>
                        </a:rPr>
                        <a:t>SSD</a:t>
                      </a:r>
                      <a:r>
                        <a:rPr lang="zh-CN" altLang="en-US" sz="1100" b="1" u="none" strike="noStrike" dirty="0">
                          <a:effectLst/>
                        </a:rPr>
                        <a:t>改进模型</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b="1" u="none" strike="noStrike" dirty="0">
                          <a:effectLst/>
                        </a:rPr>
                        <a:t>96.72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ctr"/>
                      <a:r>
                        <a:rPr lang="en-US" altLang="zh-CN" sz="1100" b="1" u="none" strike="noStrike" dirty="0">
                          <a:effectLst/>
                        </a:rPr>
                        <a:t>28.9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6"/>
                  </a:ext>
                </a:extLst>
              </a:tr>
              <a:tr h="184110">
                <a:tc>
                  <a:txBody>
                    <a:bodyPr/>
                    <a:lstStyle/>
                    <a:p>
                      <a:pPr algn="ctr" fontAlgn="ctr"/>
                      <a:r>
                        <a:rPr lang="en-US" sz="1100" b="1" u="none" strike="noStrike">
                          <a:effectLst/>
                        </a:rPr>
                        <a:t>RetinaNet</a:t>
                      </a:r>
                      <a:r>
                        <a:rPr lang="zh-CN" altLang="en-US" sz="1100" b="1" u="none" strike="noStrike">
                          <a:effectLst/>
                        </a:rPr>
                        <a:t>改进模型</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altLang="zh-CN" sz="1100" b="1" u="none" strike="noStrike">
                          <a:effectLst/>
                        </a:rPr>
                        <a:t>87.7</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ctr" latinLnBrk="0" hangingPunct="1">
                        <a:lnSpc>
                          <a:spcPct val="100000"/>
                        </a:lnSpc>
                        <a:spcBef>
                          <a:spcPts val="0"/>
                        </a:spcBef>
                        <a:spcAft>
                          <a:spcPts val="0"/>
                        </a:spcAft>
                        <a:buClrTx/>
                        <a:buSzTx/>
                        <a:buFontTx/>
                        <a:buNone/>
                        <a:defRPr/>
                      </a:pPr>
                      <a:r>
                        <a:rPr lang="en-US" altLang="zh-CN" sz="1100" b="1" u="none" strike="noStrike" dirty="0">
                          <a:effectLst/>
                        </a:rPr>
                        <a:t>——</a:t>
                      </a:r>
                      <a:endParaRPr lang="en-US" altLang="zh-CN" sz="1100" b="1" i="0" u="none" strike="noStrike" dirty="0">
                        <a:solidFill>
                          <a:srgbClr val="000000"/>
                        </a:solidFill>
                        <a:effectLst/>
                        <a:latin typeface="等线" panose="02010600030101010101" pitchFamily="2" charset="-122"/>
                        <a:ea typeface="+mn-ea"/>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6" name="文本框 15"/>
          <p:cNvSpPr txBox="1"/>
          <p:nvPr/>
        </p:nvSpPr>
        <p:spPr>
          <a:xfrm>
            <a:off x="391954" y="4472769"/>
            <a:ext cx="459142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罗会兰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陈鸿坤</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基于深度学习的目标检测研究综述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电子学报</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,2020,48(06):1230-1239.</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杨飞</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基于深度学习口罩检测算法综述</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[J].</a:t>
            </a: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工业控制计算机</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,2022,35(08):124-126.</a:t>
            </a:r>
            <a:endParaRPr kumimoji="0" lang="zh-CN" altLang="en-US" sz="7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7" name="文本框 16"/>
          <p:cNvSpPr txBox="1"/>
          <p:nvPr/>
        </p:nvSpPr>
        <p:spPr>
          <a:xfrm>
            <a:off x="5531658" y="1149561"/>
            <a:ext cx="323776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口罩佩戴检测算法性能对比图</a:t>
            </a:r>
          </a:p>
        </p:txBody>
      </p:sp>
      <p:sp>
        <p:nvSpPr>
          <p:cNvPr id="18" name="矩形 17"/>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研究现状</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7609877"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20932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项目研究内容</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222163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Content</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419954" y="1242664"/>
            <a:ext cx="8304092" cy="2658172"/>
            <a:chOff x="304331" y="1325999"/>
            <a:chExt cx="8304092" cy="2658172"/>
          </a:xfrm>
        </p:grpSpPr>
        <p:sp>
          <p:nvSpPr>
            <p:cNvPr id="2" name="右箭头 1"/>
            <p:cNvSpPr/>
            <p:nvPr/>
          </p:nvSpPr>
          <p:spPr>
            <a:xfrm>
              <a:off x="948160" y="3282515"/>
              <a:ext cx="7210552" cy="323369"/>
            </a:xfrm>
            <a:prstGeom prst="rightArrow">
              <a:avLst>
                <a:gd name="adj1" fmla="val 50000"/>
                <a:gd name="adj2" fmla="val 1045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îšľiďê"/>
            <p:cNvSpPr/>
            <p:nvPr/>
          </p:nvSpPr>
          <p:spPr>
            <a:xfrm>
              <a:off x="304331" y="1325999"/>
              <a:ext cx="8304092" cy="2658172"/>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endParaRPr>
            </a:p>
          </p:txBody>
        </p:sp>
        <p:sp>
          <p:nvSpPr>
            <p:cNvPr id="35" name="íṣḻîďe"/>
            <p:cNvSpPr txBox="1"/>
            <p:nvPr/>
          </p:nvSpPr>
          <p:spPr>
            <a:xfrm>
              <a:off x="942171" y="1747678"/>
              <a:ext cx="1459180" cy="1452324"/>
            </a:xfrm>
            <a:prstGeom prst="flowChartDocument">
              <a:avLst/>
            </a:prstGeom>
            <a:solidFill>
              <a:schemeClr val="bg1"/>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收集相关数据集，包括规范佩戴、不规范佩戴、遮挡类等多种类型数据集</a:t>
              </a:r>
              <a:endPar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30" name="îšľíḑè"/>
            <p:cNvSpPr>
              <a:spLocks noChangeAspect="1"/>
            </p:cNvSpPr>
            <p:nvPr/>
          </p:nvSpPr>
          <p:spPr>
            <a:xfrm>
              <a:off x="2609884" y="3264199"/>
              <a:ext cx="360000" cy="360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2</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32" name="ïŝľïḑé"/>
            <p:cNvSpPr txBox="1"/>
            <p:nvPr/>
          </p:nvSpPr>
          <p:spPr>
            <a:xfrm>
              <a:off x="2779674" y="1742946"/>
              <a:ext cx="1459180" cy="1452324"/>
            </a:xfrm>
            <a:prstGeom prst="flowChartDocument">
              <a:avLst/>
            </a:prstGeom>
            <a:solidFill>
              <a:schemeClr val="bg1"/>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基于</a:t>
              </a: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Python</a:t>
              </a:r>
              <a:r>
                <a:rPr kumimoji="0" lang="zh-CN" altLang="en-US"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语言设计</a:t>
              </a:r>
              <a:r>
                <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YOLO</a:t>
              </a:r>
              <a:r>
                <a:rPr kumimoji="0" lang="zh-CN" altLang="en-US"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目标检测算法，完成口罩佩戴检测模型的搭建</a:t>
              </a:r>
              <a:endPar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7" name="íŝlíďe"/>
            <p:cNvSpPr>
              <a:spLocks noChangeAspect="1"/>
            </p:cNvSpPr>
            <p:nvPr/>
          </p:nvSpPr>
          <p:spPr>
            <a:xfrm>
              <a:off x="4451609" y="3264199"/>
              <a:ext cx="360000" cy="360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3</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9" name="íṥľîḓé"/>
            <p:cNvSpPr txBox="1"/>
            <p:nvPr/>
          </p:nvSpPr>
          <p:spPr>
            <a:xfrm>
              <a:off x="4617177" y="1742946"/>
              <a:ext cx="1459180" cy="1452324"/>
            </a:xfrm>
            <a:prstGeom prst="flowChartDocument">
              <a:avLst/>
            </a:prstGeom>
            <a:solidFill>
              <a:schemeClr val="bg1"/>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根据训练分类情况调整相关模型参数并进行优化来提高模型检测的速度和准确度</a:t>
              </a:r>
              <a:endPar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4" name="ïsḷíḋé"/>
            <p:cNvSpPr>
              <a:spLocks noChangeAspect="1"/>
            </p:cNvSpPr>
            <p:nvPr/>
          </p:nvSpPr>
          <p:spPr>
            <a:xfrm>
              <a:off x="6293334" y="3264199"/>
              <a:ext cx="360000" cy="360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4</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6" name="íšḻíḍê"/>
            <p:cNvSpPr txBox="1"/>
            <p:nvPr/>
          </p:nvSpPr>
          <p:spPr>
            <a:xfrm>
              <a:off x="6473334" y="1742946"/>
              <a:ext cx="1433246" cy="1452324"/>
            </a:xfrm>
            <a:prstGeom prst="flowChartDocument">
              <a:avLst/>
            </a:prstGeom>
            <a:solidFill>
              <a:schemeClr val="bg1"/>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实验验证检测模型分类的准确性，同时提高检测模型和门禁系统间的契合度</a:t>
              </a:r>
              <a:endParaRPr kumimoji="0" lang="en-US" altLang="zh-CN"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33" name="íŝlíďê"/>
            <p:cNvSpPr>
              <a:spLocks noChangeAspect="1"/>
            </p:cNvSpPr>
            <p:nvPr/>
          </p:nvSpPr>
          <p:spPr>
            <a:xfrm>
              <a:off x="768159" y="3264199"/>
              <a:ext cx="360000" cy="360000"/>
            </a:xfrm>
            <a:prstGeom prst="ellipse">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1</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grpSp>
      <p:sp>
        <p:nvSpPr>
          <p:cNvPr id="28" name="矩形 27"/>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研究内容</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509" y="591437"/>
            <a:ext cx="6031672" cy="3967500"/>
          </a:xfrm>
          <a:prstGeom prst="rect">
            <a:avLst/>
          </a:prstGeom>
        </p:spPr>
      </p:pic>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椭圆 10"/>
          <p:cNvSpPr/>
          <p:nvPr/>
        </p:nvSpPr>
        <p:spPr>
          <a:xfrm>
            <a:off x="8012470" y="22095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21127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研究方案与创新点</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806269" y="181329"/>
            <a:ext cx="378815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Scheme &amp; Innovation</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技术路线</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702692" y="1963606"/>
            <a:ext cx="1033750"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Yolo</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算法主体</a:t>
            </a:r>
          </a:p>
        </p:txBody>
      </p:sp>
      <p:cxnSp>
        <p:nvCxnSpPr>
          <p:cNvPr id="19" name="直接箭头连接符 18"/>
          <p:cNvCxnSpPr/>
          <p:nvPr/>
        </p:nvCxnSpPr>
        <p:spPr>
          <a:xfrm>
            <a:off x="1664596" y="2094411"/>
            <a:ext cx="90000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2" name="组合 1"/>
          <p:cNvGrpSpPr/>
          <p:nvPr/>
        </p:nvGrpSpPr>
        <p:grpSpPr>
          <a:xfrm>
            <a:off x="8012469" y="4428095"/>
            <a:ext cx="1062605" cy="302157"/>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解决的问题</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1" name="iṧḻïḍê"/>
          <p:cNvSpPr/>
          <p:nvPr/>
        </p:nvSpPr>
        <p:spPr>
          <a:xfrm>
            <a:off x="443429" y="1107835"/>
            <a:ext cx="5062565" cy="119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1"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设计出一个能够进行人脸识别、检测是否佩戴口罩、检测口罩是否佩戴规范的系统</a:t>
            </a:r>
            <a:endParaRPr kumimoji="1"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defRPr/>
            </a:pPr>
            <a:r>
              <a:rPr kumimoji="1"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提高门禁人流通过效率，降低人力成本</a:t>
            </a:r>
            <a:endParaRPr kumimoji="1"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8012470" y="22095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721127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 name="椭圆 22"/>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1" name="椭圆 80"/>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4" name="椭圆 8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85" name="矩形 84"/>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研究方案与创新点</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矩形 87"/>
          <p:cNvSpPr/>
          <p:nvPr/>
        </p:nvSpPr>
        <p:spPr>
          <a:xfrm>
            <a:off x="2806269" y="181329"/>
            <a:ext cx="378815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Scheme &amp; Innovation</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9" name="矩形 88"/>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028" t="2769" r="908" b="1654"/>
          <a:stretch>
            <a:fillRect/>
          </a:stretch>
        </p:blipFill>
        <p:spPr>
          <a:xfrm>
            <a:off x="5818470" y="1038372"/>
            <a:ext cx="2785608" cy="1374982"/>
          </a:xfrm>
          <a:prstGeom prst="rect">
            <a:avLst/>
          </a:prstGeom>
          <a:ln>
            <a:solidFill>
              <a:schemeClr val="tx1"/>
            </a:solidFill>
          </a:ln>
        </p:spPr>
      </p:pic>
      <p:sp>
        <p:nvSpPr>
          <p:cNvPr id="5" name="文本框 4"/>
          <p:cNvSpPr txBox="1"/>
          <p:nvPr/>
        </p:nvSpPr>
        <p:spPr>
          <a:xfrm>
            <a:off x="5818470" y="2465864"/>
            <a:ext cx="2785608"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err="1">
                <a:ln>
                  <a:noFill/>
                </a:ln>
                <a:solidFill>
                  <a:srgbClr val="0070C0"/>
                </a:solidFill>
                <a:effectLst/>
                <a:uLnTx/>
                <a:uFillTx/>
                <a:latin typeface="Calibri" panose="020F0502020204030204"/>
                <a:ea typeface="等线" panose="02010600030101010101" pitchFamily="2" charset="-122"/>
                <a:cs typeface="+mn-cs"/>
              </a:rPr>
              <a:t>MaskedFace</a:t>
            </a:r>
            <a:r>
              <a:rPr kumimoji="0" lang="en-US" altLang="zh-CN" sz="14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-Net</a:t>
            </a:r>
            <a:r>
              <a:rPr kumimoji="0" lang="zh-CN" altLang="en-US" sz="1400" b="1" i="0" u="none" strike="noStrike" kern="1200" cap="none" spc="0" normalizeH="0" baseline="0" noProof="0" dirty="0">
                <a:ln>
                  <a:noFill/>
                </a:ln>
                <a:solidFill>
                  <a:srgbClr val="0070C0"/>
                </a:solidFill>
                <a:effectLst/>
                <a:uLnTx/>
                <a:uFillTx/>
                <a:latin typeface="Calibri" panose="020F0502020204030204"/>
                <a:ea typeface="等线" panose="02010600030101010101" pitchFamily="2" charset="-122"/>
                <a:cs typeface="+mn-cs"/>
              </a:rPr>
              <a:t>数据集部分图例</a:t>
            </a:r>
            <a:endParaRPr kumimoji="0" lang="zh-CN" altLang="en-US" sz="1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 name="矩形 5"/>
          <p:cNvSpPr/>
          <p:nvPr/>
        </p:nvSpPr>
        <p:spPr>
          <a:xfrm>
            <a:off x="434528" y="2673267"/>
            <a:ext cx="1885270"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数据集</a:t>
            </a:r>
            <a:endPar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443428" y="3081844"/>
            <a:ext cx="8245008" cy="1156855"/>
          </a:xfrm>
          <a:prstGeom prst="rect">
            <a:avLst/>
          </a:prstGeom>
          <a:noFill/>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本小组对口罩佩戴规范程度进行评价，而非单独给出是否佩戴口罩的二分类，因此欲选择 </a:t>
            </a:r>
            <a:r>
              <a:rPr kumimoji="0" lang="en-US" altLang="zh-CN" sz="16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MaskedFace</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-Net</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RMFD</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MAFA</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WIDER FACE</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等作为数据集，为统一数据格式，对原始图片使用</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labeling</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进行标注。</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4684029" y="2992285"/>
            <a:ext cx="3576634" cy="1441330"/>
          </a:xfrm>
          <a:prstGeom prst="rect">
            <a:avLst/>
          </a:prstGeom>
        </p:spPr>
      </p:pic>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8012470" y="22095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椭圆 12"/>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椭圆 13"/>
          <p:cNvSpPr/>
          <p:nvPr/>
        </p:nvSpPr>
        <p:spPr>
          <a:xfrm>
            <a:off x="721127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椭圆 14"/>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椭圆 15"/>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 name="椭圆 22"/>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rPr>
              <a:t>3</a:t>
            </a:r>
            <a:endParaRPr kumimoji="0" lang="zh-CN" altLang="en-US" sz="1800" b="1" i="0" u="none" strike="noStrike" kern="1200" cap="none" spc="0" normalizeH="0" baseline="0" noProof="0" dirty="0">
              <a:ln>
                <a:noFill/>
              </a:ln>
              <a:solidFill>
                <a:srgbClr val="335B74"/>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434528" y="173026"/>
            <a:ext cx="291179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研究方案与创新点</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矩形 24"/>
          <p:cNvSpPr/>
          <p:nvPr/>
        </p:nvSpPr>
        <p:spPr>
          <a:xfrm>
            <a:off x="2806269" y="181329"/>
            <a:ext cx="378815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Research Scheme &amp; Innovation</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1" name="文本框 30"/>
          <p:cNvSpPr txBox="1"/>
          <p:nvPr/>
        </p:nvSpPr>
        <p:spPr>
          <a:xfrm>
            <a:off x="519058" y="1066026"/>
            <a:ext cx="8105884" cy="1895519"/>
          </a:xfrm>
          <a:prstGeom prst="rect">
            <a:avLst/>
          </a:prstGeom>
          <a:noFill/>
        </p:spPr>
        <p:txBody>
          <a:bodyPr wrap="square">
            <a:spAutoFit/>
          </a:bodyPr>
          <a:lstStyle/>
          <a:p>
            <a:pPr marL="342900" marR="0" lvl="0" indent="-342900" algn="just" defTabSz="457200" rtl="0" eaLnBrk="1" fontAlgn="auto" latinLnBrk="0" hangingPunct="1">
              <a:lnSpc>
                <a:spcPct val="150000"/>
              </a:lnSpc>
              <a:spcBef>
                <a:spcPts val="0"/>
              </a:spcBef>
              <a:spcAft>
                <a:spcPts val="0"/>
              </a:spcAft>
              <a:buClrTx/>
              <a:buSzTx/>
              <a:buFont typeface="+mj-lt"/>
              <a:buAutoNum type="arabicPeriod"/>
              <a:defRPr/>
            </a:pPr>
            <a:r>
              <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本项目从实际应用的角度出发，在实现过程中，对校园复杂度、人流密集程度、成本、应用场景等方面进行综合考虑，符合实际应用需求，能够降低人力工作量，完成口罩佩戴检测任务，为校园师生健康增添一份便捷而安全的</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保障。</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342900" marR="0" lvl="0" indent="-342900" algn="just" defTabSz="457200" rtl="0" eaLnBrk="1" fontAlgn="auto" latinLnBrk="0" hangingPunct="1">
              <a:lnSpc>
                <a:spcPct val="150000"/>
              </a:lnSpc>
              <a:spcBef>
                <a:spcPts val="0"/>
              </a:spcBef>
              <a:spcAft>
                <a:spcPts val="0"/>
              </a:spcAft>
              <a:buClrTx/>
              <a:buSzTx/>
              <a:buFont typeface="+mj-lt"/>
              <a:buAutoNum type="arabicPeriod"/>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本项目采用最新的</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YOLOv8</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实现口罩检测，目前网络上相关资料及资料较少，同时很少有项目对此算法进行落地实施。</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6"/>
          <a:stretch>
            <a:fillRect/>
          </a:stretch>
        </p:blipFill>
        <p:spPr>
          <a:xfrm>
            <a:off x="1242305" y="2994472"/>
            <a:ext cx="3063661" cy="1436957"/>
          </a:xfrm>
          <a:prstGeom prst="rect">
            <a:avLst/>
          </a:prstGeom>
        </p:spPr>
      </p:pic>
      <p:sp>
        <p:nvSpPr>
          <p:cNvPr id="18" name="文本框 17"/>
          <p:cNvSpPr txBox="1"/>
          <p:nvPr/>
        </p:nvSpPr>
        <p:spPr>
          <a:xfrm>
            <a:off x="1926488" y="4457966"/>
            <a:ext cx="1720346"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CNKI</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上无相关论文资料</a:t>
            </a:r>
          </a:p>
        </p:txBody>
      </p:sp>
      <p:sp>
        <p:nvSpPr>
          <p:cNvPr id="19" name="文本框 18"/>
          <p:cNvSpPr txBox="1"/>
          <p:nvPr/>
        </p:nvSpPr>
        <p:spPr>
          <a:xfrm>
            <a:off x="5690488" y="4457966"/>
            <a:ext cx="1563716"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YOLOv8</a:t>
            </a:r>
            <a:r>
              <a:rPr kumimoji="0" lang="zh-CN" altLang="en-US" sz="11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版本较新</a:t>
            </a:r>
          </a:p>
        </p:txBody>
      </p:sp>
      <p:sp>
        <p:nvSpPr>
          <p:cNvPr id="4" name="矩形 3"/>
          <p:cNvSpPr/>
          <p:nvPr/>
        </p:nvSpPr>
        <p:spPr>
          <a:xfrm>
            <a:off x="443429" y="699258"/>
            <a:ext cx="2911791"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创新点</a:t>
            </a:r>
            <a:endParaRPr kumimoji="0"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711247" y="4343957"/>
            <a:ext cx="1363828" cy="387811"/>
            <a:chOff x="6583150" y="4031790"/>
            <a:chExt cx="2461638" cy="699978"/>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研究过程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2806269" y="181329"/>
            <a:ext cx="217181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Process</a:t>
            </a:r>
            <a:endParaRPr lang="zh-CN" altLang="en-US" dirty="0">
              <a:solidFill>
                <a:schemeClr val="bg1"/>
              </a:solidFill>
            </a:endParaRPr>
          </a:p>
        </p:txBody>
      </p:sp>
      <p:sp>
        <p:nvSpPr>
          <p:cNvPr id="37" name="矩形 3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43429" y="1173971"/>
            <a:ext cx="2489861"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(1) </a:t>
            </a:r>
            <a:r>
              <a:rPr lang="en-US" altLang="zh-CN" sz="1600" b="1" dirty="0" err="1">
                <a:solidFill>
                  <a:srgbClr val="002060"/>
                </a:solidFill>
                <a:latin typeface="微软雅黑" panose="020B0503020204020204" pitchFamily="34" charset="-122"/>
                <a:ea typeface="微软雅黑" panose="020B0503020204020204" pitchFamily="34" charset="-122"/>
              </a:rPr>
              <a:t>miniconda</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3385574" y="1171081"/>
            <a:ext cx="2498762"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(2) </a:t>
            </a:r>
            <a:r>
              <a:rPr lang="en-US" altLang="zh-CN" sz="1600" b="1" dirty="0" err="1">
                <a:solidFill>
                  <a:srgbClr val="002060"/>
                </a:solidFill>
                <a:latin typeface="微软雅黑" panose="020B0503020204020204" pitchFamily="34" charset="-122"/>
                <a:ea typeface="微软雅黑" panose="020B0503020204020204" pitchFamily="34" charset="-122"/>
              </a:rPr>
              <a:t>PyTorch</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336620" y="1175205"/>
            <a:ext cx="2532790"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(3) </a:t>
            </a:r>
            <a:r>
              <a:rPr lang="en-US" altLang="zh-CN" sz="1600" b="1" dirty="0" err="1">
                <a:solidFill>
                  <a:srgbClr val="002060"/>
                </a:solidFill>
                <a:latin typeface="微软雅黑" panose="020B0503020204020204" pitchFamily="34" charset="-122"/>
                <a:ea typeface="微软雅黑" panose="020B0503020204020204" pitchFamily="34" charset="-122"/>
              </a:rPr>
              <a:t>Ultralytics</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34527" y="1645678"/>
            <a:ext cx="2498763" cy="3003515"/>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是由</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语言实现的，我们使用</a:t>
            </a:r>
            <a:r>
              <a:rPr lang="en-US" altLang="zh-CN" sz="1600" dirty="0" err="1">
                <a:latin typeface="微软雅黑" panose="020B0503020204020204" pitchFamily="34" charset="-122"/>
                <a:ea typeface="微软雅黑" panose="020B0503020204020204" pitchFamily="34" charset="-122"/>
              </a:rPr>
              <a:t>miniconda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的</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环境管理工具配置前置环境</a:t>
            </a: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以便我们可以使用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命令在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cmd</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中安装其他有关</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和</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YOLOv8</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相关的软件工具包并创建环境。</a:t>
            </a:r>
            <a:endParaRPr lang="zh-CN" altLang="en-US" sz="16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385573" y="1645677"/>
            <a:ext cx="2498763" cy="3003515"/>
          </a:xfrm>
          <a:prstGeom prst="rect">
            <a:avLst/>
          </a:prstGeom>
          <a:noFill/>
        </p:spPr>
        <p:txBody>
          <a:bodyPr wrap="square" rtlCol="0">
            <a:spAutoFit/>
          </a:bodyPr>
          <a:lstStyle/>
          <a:p>
            <a:pPr algn="just">
              <a:lnSpc>
                <a:spcPct val="150000"/>
              </a:lnSpc>
            </a:pPr>
            <a:r>
              <a:rPr lang="en-US" altLang="zh-CN" sz="1600" dirty="0" err="1">
                <a:latin typeface="微软雅黑" panose="020B0503020204020204" pitchFamily="34" charset="-122"/>
                <a:ea typeface="微软雅黑" panose="020B0503020204020204" pitchFamily="34" charset="-122"/>
              </a:rPr>
              <a:t>PyTorch</a:t>
            </a:r>
            <a:r>
              <a:rPr lang="zh-CN" altLang="en-US" sz="1600" dirty="0">
                <a:latin typeface="微软雅黑" panose="020B0503020204020204" pitchFamily="34" charset="-122"/>
                <a:ea typeface="微软雅黑" panose="020B0503020204020204" pitchFamily="34" charset="-122"/>
              </a:rPr>
              <a:t>软件是一种用于构建深度学习模型的功能完备框架，是一种通常用于图像识别和语言处理等应用程序的机器学习，并且对于大多数机器学习开发新手而言，学习和使用起来相对简单。</a:t>
            </a:r>
          </a:p>
        </p:txBody>
      </p:sp>
      <p:sp>
        <p:nvSpPr>
          <p:cNvPr id="25" name="文本框 24"/>
          <p:cNvSpPr txBox="1"/>
          <p:nvPr/>
        </p:nvSpPr>
        <p:spPr>
          <a:xfrm>
            <a:off x="6336620" y="1645677"/>
            <a:ext cx="2546514" cy="2634183"/>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是来自</a:t>
            </a:r>
            <a:r>
              <a:rPr lang="en-US" altLang="zh-CN" sz="1600" dirty="0" err="1">
                <a:latin typeface="微软雅黑" panose="020B0503020204020204" pitchFamily="34" charset="-122"/>
                <a:ea typeface="微软雅黑" panose="020B0503020204020204" pitchFamily="34" charset="-122"/>
              </a:rPr>
              <a:t>Ultralytics</a:t>
            </a:r>
            <a:r>
              <a:rPr lang="zh-CN" altLang="en-US" sz="1600" dirty="0">
                <a:latin typeface="微软雅黑" panose="020B0503020204020204" pitchFamily="34" charset="-122"/>
                <a:ea typeface="微软雅黑" panose="020B0503020204020204" pitchFamily="34" charset="-122"/>
              </a:rPr>
              <a:t>的最新的基于</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的对象检测模型系列，提供最先进的性能，因此可以直接在官网上下载或者直接使用</a:t>
            </a:r>
            <a:r>
              <a:rPr lang="en-US" altLang="zh-CN" sz="1600" dirty="0">
                <a:latin typeface="微软雅黑" panose="020B0503020204020204" pitchFamily="34" charset="-122"/>
                <a:ea typeface="微软雅黑" panose="020B0503020204020204" pitchFamily="34" charset="-122"/>
              </a:rPr>
              <a:t>pip</a:t>
            </a:r>
            <a:r>
              <a:rPr lang="zh-CN" altLang="en-US" sz="1600" dirty="0">
                <a:latin typeface="微软雅黑" panose="020B0503020204020204" pitchFamily="34" charset="-122"/>
                <a:ea typeface="微软雅黑" panose="020B0503020204020204" pitchFamily="34" charset="-122"/>
              </a:rPr>
              <a:t>命令安装，两种方法并无差别。</a:t>
            </a:r>
          </a:p>
        </p:txBody>
      </p:sp>
      <p:cxnSp>
        <p:nvCxnSpPr>
          <p:cNvPr id="26" name="直接连接符 25"/>
          <p:cNvCxnSpPr/>
          <p:nvPr/>
        </p:nvCxnSpPr>
        <p:spPr>
          <a:xfrm>
            <a:off x="3182112"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27" name="直接连接符 26"/>
          <p:cNvCxnSpPr/>
          <p:nvPr/>
        </p:nvCxnSpPr>
        <p:spPr>
          <a:xfrm>
            <a:off x="6096000"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严谨学术报告论文答辩毕业论文PPT"/>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TotalTime>
  <Words>1462</Words>
  <Application>Microsoft Office PowerPoint</Application>
  <PresentationFormat>全屏显示(16:9)</PresentationFormat>
  <Paragraphs>185</Paragraphs>
  <Slides>17</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Wingdings</vt:lpstr>
      <vt:lpstr>Arial</vt:lpstr>
      <vt:lpstr>Calibri Light</vt:lpstr>
      <vt:lpstr>楷体</vt:lpstr>
      <vt:lpstr>Calibri</vt:lpstr>
      <vt:lpstr>微软雅黑</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简约严谨学术报告论文答辩毕业论文PPT</dc:title>
  <dc:creator>Administrator</dc:creator>
  <cp:lastModifiedBy>Minmus Lin</cp:lastModifiedBy>
  <cp:revision>120</cp:revision>
  <dcterms:created xsi:type="dcterms:W3CDTF">2017-05-19T12:55:00Z</dcterms:created>
  <dcterms:modified xsi:type="dcterms:W3CDTF">2024-03-15T09:05:48Z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57F010C959CE4C049594E4786677C38B_12</vt:lpwstr>
  </property>
  <property fmtid="{D5CDD505-2E9C-101B-9397-08002B2CF9AE}" pid="3" name="KSOProductBuildVer">
    <vt:lpwstr>1033-12.2.0.13489</vt:lpwstr>
  </property>
</Properties>
</file>